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66" r:id="rId2"/>
    <p:sldId id="257" r:id="rId3"/>
    <p:sldId id="259" r:id="rId4"/>
    <p:sldId id="299" r:id="rId5"/>
    <p:sldId id="304" r:id="rId6"/>
    <p:sldId id="260" r:id="rId7"/>
    <p:sldId id="284" r:id="rId8"/>
    <p:sldId id="312" r:id="rId9"/>
    <p:sldId id="313" r:id="rId10"/>
    <p:sldId id="314" r:id="rId11"/>
    <p:sldId id="315" r:id="rId12"/>
    <p:sldId id="316" r:id="rId13"/>
    <p:sldId id="317" r:id="rId14"/>
    <p:sldId id="297" r:id="rId15"/>
    <p:sldId id="292" r:id="rId16"/>
    <p:sldId id="318" r:id="rId17"/>
    <p:sldId id="305" r:id="rId18"/>
    <p:sldId id="264" r:id="rId19"/>
    <p:sldId id="265" r:id="rId20"/>
    <p:sldId id="301" r:id="rId21"/>
    <p:sldId id="294" r:id="rId22"/>
    <p:sldId id="30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0"/>
    <p:restoredTop sz="82254"/>
  </p:normalViewPr>
  <p:slideViewPr>
    <p:cSldViewPr snapToGrid="0">
      <p:cViewPr>
        <p:scale>
          <a:sx n="84" d="100"/>
          <a:sy n="84" d="100"/>
        </p:scale>
        <p:origin x="208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15514D-F32B-43E0-BB8C-182CBAA694A7}" type="doc">
      <dgm:prSet loTypeId="urn:microsoft.com/office/officeart/2005/8/layout/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4F51AB-F027-4B72-B7FD-16EECBF7C648}">
      <dgm:prSet custT="1"/>
      <dgm:spPr/>
      <dgm:t>
        <a:bodyPr/>
        <a:lstStyle/>
        <a:p>
          <a:pPr>
            <a:buNone/>
          </a:pPr>
          <a:r>
            <a:rPr lang="en-US" sz="1800" dirty="0"/>
            <a:t>What are Mangroves?</a:t>
          </a:r>
        </a:p>
      </dgm:t>
    </dgm:pt>
    <dgm:pt modelId="{202B30F4-A294-4992-8B40-8F6B780D1A33}" type="parTrans" cxnId="{0FFCD6EC-DC52-460B-BE01-2AD647C055B3}">
      <dgm:prSet/>
      <dgm:spPr/>
      <dgm:t>
        <a:bodyPr/>
        <a:lstStyle/>
        <a:p>
          <a:pPr>
            <a:buNone/>
          </a:pPr>
          <a:endParaRPr lang="en-US" sz="2000"/>
        </a:p>
      </dgm:t>
    </dgm:pt>
    <dgm:pt modelId="{4817C7AE-884A-41D0-B3BB-27598DAB8245}" type="sibTrans" cxnId="{0FFCD6EC-DC52-460B-BE01-2AD647C055B3}">
      <dgm:prSet custT="1"/>
      <dgm:spPr/>
      <dgm:t>
        <a:bodyPr/>
        <a:lstStyle/>
        <a:p>
          <a:pPr>
            <a:buNone/>
          </a:pPr>
          <a:endParaRPr lang="en-US" sz="1400"/>
        </a:p>
      </dgm:t>
    </dgm:pt>
    <dgm:pt modelId="{3E242A85-8DD9-4CA9-A38F-9E1F27AD3CA7}">
      <dgm:prSet custT="1"/>
      <dgm:spPr/>
      <dgm:t>
        <a:bodyPr/>
        <a:lstStyle/>
        <a:p>
          <a:pPr>
            <a:buNone/>
          </a:pPr>
          <a:r>
            <a:rPr lang="en-US" sz="1800" dirty="0"/>
            <a:t>Aims</a:t>
          </a:r>
        </a:p>
      </dgm:t>
    </dgm:pt>
    <dgm:pt modelId="{8C17A07C-ACEB-4896-9568-982B66B0AFD5}" type="parTrans" cxnId="{99434D1D-778E-4B7B-9644-04FD0DAACD7C}">
      <dgm:prSet/>
      <dgm:spPr/>
      <dgm:t>
        <a:bodyPr/>
        <a:lstStyle/>
        <a:p>
          <a:pPr>
            <a:buNone/>
          </a:pPr>
          <a:endParaRPr lang="en-US" sz="2000"/>
        </a:p>
      </dgm:t>
    </dgm:pt>
    <dgm:pt modelId="{EE565701-6E08-4E11-9ACA-12319767D79D}" type="sibTrans" cxnId="{99434D1D-778E-4B7B-9644-04FD0DAACD7C}">
      <dgm:prSet custT="1"/>
      <dgm:spPr/>
      <dgm:t>
        <a:bodyPr/>
        <a:lstStyle/>
        <a:p>
          <a:pPr>
            <a:buNone/>
          </a:pPr>
          <a:endParaRPr lang="en-US" sz="1400"/>
        </a:p>
      </dgm:t>
    </dgm:pt>
    <dgm:pt modelId="{99266825-86F6-4765-9641-84B9FF353569}">
      <dgm:prSet custT="1"/>
      <dgm:spPr/>
      <dgm:t>
        <a:bodyPr/>
        <a:lstStyle/>
        <a:p>
          <a:pPr>
            <a:buNone/>
          </a:pPr>
          <a:r>
            <a:rPr lang="en-US" sz="1800" dirty="0"/>
            <a:t>Reflectance</a:t>
          </a:r>
        </a:p>
      </dgm:t>
    </dgm:pt>
    <dgm:pt modelId="{D7B15D77-D6C8-4ED0-851B-C7B0A731F295}" type="parTrans" cxnId="{08A28550-050C-4B86-9091-2951F53D5F0D}">
      <dgm:prSet/>
      <dgm:spPr/>
      <dgm:t>
        <a:bodyPr/>
        <a:lstStyle/>
        <a:p>
          <a:pPr>
            <a:buNone/>
          </a:pPr>
          <a:endParaRPr lang="en-US" sz="2000"/>
        </a:p>
      </dgm:t>
    </dgm:pt>
    <dgm:pt modelId="{ED7EE533-43C6-4174-8DD8-14BB3F875ABB}" type="sibTrans" cxnId="{08A28550-050C-4B86-9091-2951F53D5F0D}">
      <dgm:prSet custT="1"/>
      <dgm:spPr/>
      <dgm:t>
        <a:bodyPr/>
        <a:lstStyle/>
        <a:p>
          <a:pPr>
            <a:buNone/>
          </a:pPr>
          <a:endParaRPr lang="en-US" sz="1400"/>
        </a:p>
      </dgm:t>
    </dgm:pt>
    <dgm:pt modelId="{C99E29B3-F9A8-49B6-B135-E072D0DBBFD0}">
      <dgm:prSet custT="1"/>
      <dgm:spPr/>
      <dgm:t>
        <a:bodyPr/>
        <a:lstStyle/>
        <a:p>
          <a:pPr>
            <a:buNone/>
          </a:pPr>
          <a:r>
            <a:rPr lang="en-US" sz="1800" dirty="0"/>
            <a:t>The Data</a:t>
          </a:r>
        </a:p>
      </dgm:t>
    </dgm:pt>
    <dgm:pt modelId="{B0F99ECC-B57C-4AF6-945B-A0B5BD32E9B4}" type="parTrans" cxnId="{14CE665D-E2A9-481A-81AF-F3B3985C1786}">
      <dgm:prSet/>
      <dgm:spPr/>
      <dgm:t>
        <a:bodyPr/>
        <a:lstStyle/>
        <a:p>
          <a:pPr>
            <a:buNone/>
          </a:pPr>
          <a:endParaRPr lang="en-US" sz="2000"/>
        </a:p>
      </dgm:t>
    </dgm:pt>
    <dgm:pt modelId="{1E1CB75F-B205-4450-96CA-84CA6742ADC1}" type="sibTrans" cxnId="{14CE665D-E2A9-481A-81AF-F3B3985C1786}">
      <dgm:prSet custT="1"/>
      <dgm:spPr/>
      <dgm:t>
        <a:bodyPr/>
        <a:lstStyle/>
        <a:p>
          <a:pPr>
            <a:buNone/>
          </a:pPr>
          <a:endParaRPr lang="en-US" sz="1400"/>
        </a:p>
      </dgm:t>
    </dgm:pt>
    <dgm:pt modelId="{16B7C1B2-A922-4320-9B8F-7CC5D85B4A11}">
      <dgm:prSet custT="1"/>
      <dgm:spPr/>
      <dgm:t>
        <a:bodyPr/>
        <a:lstStyle/>
        <a:p>
          <a:pPr>
            <a:buNone/>
          </a:pPr>
          <a:r>
            <a:rPr lang="en-US" sz="1800" dirty="0"/>
            <a:t>Statistical Approach</a:t>
          </a:r>
        </a:p>
      </dgm:t>
    </dgm:pt>
    <dgm:pt modelId="{90349942-431E-41D2-8C24-E1D73735006F}" type="parTrans" cxnId="{839635EA-45E4-46FA-90CE-0999DEC8B09A}">
      <dgm:prSet/>
      <dgm:spPr/>
      <dgm:t>
        <a:bodyPr/>
        <a:lstStyle/>
        <a:p>
          <a:pPr>
            <a:buNone/>
          </a:pPr>
          <a:endParaRPr lang="en-US" sz="2000"/>
        </a:p>
      </dgm:t>
    </dgm:pt>
    <dgm:pt modelId="{DF7FCFC9-34D0-4B22-9AEB-3BBF5FEA17E8}" type="sibTrans" cxnId="{839635EA-45E4-46FA-90CE-0999DEC8B09A}">
      <dgm:prSet custT="1"/>
      <dgm:spPr/>
      <dgm:t>
        <a:bodyPr/>
        <a:lstStyle/>
        <a:p>
          <a:pPr>
            <a:buNone/>
          </a:pPr>
          <a:endParaRPr lang="en-US" sz="1400"/>
        </a:p>
      </dgm:t>
    </dgm:pt>
    <dgm:pt modelId="{8A92338F-8244-4833-8BC4-109C225827BC}">
      <dgm:prSet custT="1"/>
      <dgm:spPr/>
      <dgm:t>
        <a:bodyPr/>
        <a:lstStyle/>
        <a:p>
          <a:pPr>
            <a:buNone/>
          </a:pPr>
          <a:r>
            <a:rPr lang="en-US" sz="1800" dirty="0"/>
            <a:t>Results I</a:t>
          </a:r>
        </a:p>
      </dgm:t>
    </dgm:pt>
    <dgm:pt modelId="{AE10AE70-5416-486A-952B-1C336B3C4A2F}" type="parTrans" cxnId="{B4DCE978-AE72-4CF4-B42F-64C99EA91262}">
      <dgm:prSet/>
      <dgm:spPr/>
      <dgm:t>
        <a:bodyPr/>
        <a:lstStyle/>
        <a:p>
          <a:pPr>
            <a:buNone/>
          </a:pPr>
          <a:endParaRPr lang="en-US" sz="2000"/>
        </a:p>
      </dgm:t>
    </dgm:pt>
    <dgm:pt modelId="{2822D89E-7362-4BB3-A5A3-F56C5894F6D0}" type="sibTrans" cxnId="{B4DCE978-AE72-4CF4-B42F-64C99EA91262}">
      <dgm:prSet custT="1"/>
      <dgm:spPr/>
      <dgm:t>
        <a:bodyPr/>
        <a:lstStyle/>
        <a:p>
          <a:pPr>
            <a:buNone/>
          </a:pPr>
          <a:endParaRPr lang="en-US" sz="1400"/>
        </a:p>
      </dgm:t>
    </dgm:pt>
    <dgm:pt modelId="{7428D691-FA05-497B-94A1-9E5E26384867}">
      <dgm:prSet custT="1"/>
      <dgm:spPr/>
      <dgm:t>
        <a:bodyPr/>
        <a:lstStyle/>
        <a:p>
          <a:pPr>
            <a:buNone/>
          </a:pPr>
          <a:r>
            <a:rPr lang="en-US" sz="1800" dirty="0"/>
            <a:t>Future Work</a:t>
          </a:r>
        </a:p>
      </dgm:t>
    </dgm:pt>
    <dgm:pt modelId="{6D4E7D54-4C05-4034-A779-1B16AC5C09CB}" type="parTrans" cxnId="{E6E2FC79-CED5-422F-BEDD-4211CF9B8E6A}">
      <dgm:prSet/>
      <dgm:spPr/>
      <dgm:t>
        <a:bodyPr/>
        <a:lstStyle/>
        <a:p>
          <a:pPr>
            <a:buNone/>
          </a:pPr>
          <a:endParaRPr lang="en-US" sz="2000"/>
        </a:p>
      </dgm:t>
    </dgm:pt>
    <dgm:pt modelId="{32E65BB5-458E-4F83-AE94-3FDC090CCADF}" type="sibTrans" cxnId="{E6E2FC79-CED5-422F-BEDD-4211CF9B8E6A}">
      <dgm:prSet custT="1"/>
      <dgm:spPr/>
      <dgm:t>
        <a:bodyPr/>
        <a:lstStyle/>
        <a:p>
          <a:pPr>
            <a:buNone/>
          </a:pPr>
          <a:endParaRPr lang="en-US" sz="1400"/>
        </a:p>
      </dgm:t>
    </dgm:pt>
    <dgm:pt modelId="{32705316-A60A-254F-B1F7-BC68055B6C49}">
      <dgm:prSet/>
      <dgm:spPr/>
      <dgm:t>
        <a:bodyPr/>
        <a:lstStyle/>
        <a:p>
          <a:r>
            <a:rPr lang="en-GB" dirty="0"/>
            <a:t>Conclusions and Summary</a:t>
          </a:r>
        </a:p>
      </dgm:t>
    </dgm:pt>
    <dgm:pt modelId="{A7E67CB8-2E7A-4C49-837F-F2C860D3B00B}" type="parTrans" cxnId="{DAA14154-56BF-254B-822E-30436E4E5580}">
      <dgm:prSet/>
      <dgm:spPr/>
      <dgm:t>
        <a:bodyPr/>
        <a:lstStyle/>
        <a:p>
          <a:endParaRPr lang="en-GB"/>
        </a:p>
      </dgm:t>
    </dgm:pt>
    <dgm:pt modelId="{1D2D14EB-D077-D04A-912F-DB61CDC416DF}" type="sibTrans" cxnId="{DAA14154-56BF-254B-822E-30436E4E5580}">
      <dgm:prSet/>
      <dgm:spPr/>
      <dgm:t>
        <a:bodyPr/>
        <a:lstStyle/>
        <a:p>
          <a:endParaRPr lang="en-GB"/>
        </a:p>
      </dgm:t>
    </dgm:pt>
    <dgm:pt modelId="{280BA68B-B622-3A45-B462-D5690ADB5085}">
      <dgm:prSet/>
      <dgm:spPr/>
      <dgm:t>
        <a:bodyPr/>
        <a:lstStyle/>
        <a:p>
          <a:r>
            <a:rPr lang="en-GB" dirty="0"/>
            <a:t>Neural Networks</a:t>
          </a:r>
        </a:p>
      </dgm:t>
    </dgm:pt>
    <dgm:pt modelId="{CBA7CC0A-DB87-F04B-91C2-EABF093DDD18}" type="parTrans" cxnId="{417EB137-1FC9-644B-82B3-4B898ECD1DB0}">
      <dgm:prSet/>
      <dgm:spPr/>
      <dgm:t>
        <a:bodyPr/>
        <a:lstStyle/>
        <a:p>
          <a:endParaRPr lang="en-GB"/>
        </a:p>
      </dgm:t>
    </dgm:pt>
    <dgm:pt modelId="{77D3485F-1432-BB4E-B771-177923AF047D}" type="sibTrans" cxnId="{417EB137-1FC9-644B-82B3-4B898ECD1DB0}">
      <dgm:prSet/>
      <dgm:spPr/>
      <dgm:t>
        <a:bodyPr/>
        <a:lstStyle/>
        <a:p>
          <a:endParaRPr lang="en-GB"/>
        </a:p>
      </dgm:t>
    </dgm:pt>
    <dgm:pt modelId="{AB813FB1-39AF-A241-B79D-ED7F7B5E9616}">
      <dgm:prSet/>
      <dgm:spPr/>
      <dgm:t>
        <a:bodyPr/>
        <a:lstStyle/>
        <a:p>
          <a:r>
            <a:rPr lang="en-GB" dirty="0"/>
            <a:t>Results II</a:t>
          </a:r>
        </a:p>
      </dgm:t>
    </dgm:pt>
    <dgm:pt modelId="{88C0CF64-4564-3341-B1BA-FD77018911B7}" type="parTrans" cxnId="{C2C3A113-AB3A-464E-8D72-EA551D54BDEA}">
      <dgm:prSet/>
      <dgm:spPr/>
      <dgm:t>
        <a:bodyPr/>
        <a:lstStyle/>
        <a:p>
          <a:endParaRPr lang="en-GB"/>
        </a:p>
      </dgm:t>
    </dgm:pt>
    <dgm:pt modelId="{8E8A4109-8BB4-984E-91C5-0935C6BC5B1C}" type="sibTrans" cxnId="{C2C3A113-AB3A-464E-8D72-EA551D54BDEA}">
      <dgm:prSet/>
      <dgm:spPr/>
      <dgm:t>
        <a:bodyPr/>
        <a:lstStyle/>
        <a:p>
          <a:endParaRPr lang="en-GB"/>
        </a:p>
      </dgm:t>
    </dgm:pt>
    <dgm:pt modelId="{3901AA44-9069-7440-A0FB-2BF47C91CCB9}" type="pres">
      <dgm:prSet presAssocID="{9515514D-F32B-43E0-BB8C-182CBAA694A7}" presName="diagram" presStyleCnt="0">
        <dgm:presLayoutVars>
          <dgm:dir/>
          <dgm:resizeHandles val="exact"/>
        </dgm:presLayoutVars>
      </dgm:prSet>
      <dgm:spPr/>
    </dgm:pt>
    <dgm:pt modelId="{7F0B281F-7D9D-224C-85C7-073D0892A146}" type="pres">
      <dgm:prSet presAssocID="{EA4F51AB-F027-4B72-B7FD-16EECBF7C648}" presName="node" presStyleLbl="node1" presStyleIdx="0" presStyleCnt="10">
        <dgm:presLayoutVars>
          <dgm:bulletEnabled val="1"/>
        </dgm:presLayoutVars>
      </dgm:prSet>
      <dgm:spPr/>
    </dgm:pt>
    <dgm:pt modelId="{7FB37332-6625-F44E-A5F7-68DEAB7D210F}" type="pres">
      <dgm:prSet presAssocID="{4817C7AE-884A-41D0-B3BB-27598DAB8245}" presName="sibTrans" presStyleLbl="sibTrans2D1" presStyleIdx="0" presStyleCnt="9"/>
      <dgm:spPr/>
    </dgm:pt>
    <dgm:pt modelId="{CD16B33F-0A45-1140-8172-0688F18B84BC}" type="pres">
      <dgm:prSet presAssocID="{4817C7AE-884A-41D0-B3BB-27598DAB8245}" presName="connectorText" presStyleLbl="sibTrans2D1" presStyleIdx="0" presStyleCnt="9"/>
      <dgm:spPr/>
    </dgm:pt>
    <dgm:pt modelId="{3E691FC7-85AA-A64E-9ED5-5D227CF161E8}" type="pres">
      <dgm:prSet presAssocID="{3E242A85-8DD9-4CA9-A38F-9E1F27AD3CA7}" presName="node" presStyleLbl="node1" presStyleIdx="1" presStyleCnt="10">
        <dgm:presLayoutVars>
          <dgm:bulletEnabled val="1"/>
        </dgm:presLayoutVars>
      </dgm:prSet>
      <dgm:spPr/>
    </dgm:pt>
    <dgm:pt modelId="{5D343199-90A8-C54B-BAA6-11D49324B225}" type="pres">
      <dgm:prSet presAssocID="{EE565701-6E08-4E11-9ACA-12319767D79D}" presName="sibTrans" presStyleLbl="sibTrans2D1" presStyleIdx="1" presStyleCnt="9"/>
      <dgm:spPr/>
    </dgm:pt>
    <dgm:pt modelId="{6A55D589-1C54-AE44-8410-0D96A8E2386F}" type="pres">
      <dgm:prSet presAssocID="{EE565701-6E08-4E11-9ACA-12319767D79D}" presName="connectorText" presStyleLbl="sibTrans2D1" presStyleIdx="1" presStyleCnt="9"/>
      <dgm:spPr/>
    </dgm:pt>
    <dgm:pt modelId="{869F1021-D01E-0447-A0B3-E19A36E3FBB1}" type="pres">
      <dgm:prSet presAssocID="{99266825-86F6-4765-9641-84B9FF353569}" presName="node" presStyleLbl="node1" presStyleIdx="2" presStyleCnt="10">
        <dgm:presLayoutVars>
          <dgm:bulletEnabled val="1"/>
        </dgm:presLayoutVars>
      </dgm:prSet>
      <dgm:spPr/>
    </dgm:pt>
    <dgm:pt modelId="{6C09E996-BF80-1245-BF58-D7122712CE06}" type="pres">
      <dgm:prSet presAssocID="{ED7EE533-43C6-4174-8DD8-14BB3F875ABB}" presName="sibTrans" presStyleLbl="sibTrans2D1" presStyleIdx="2" presStyleCnt="9"/>
      <dgm:spPr/>
    </dgm:pt>
    <dgm:pt modelId="{AC3C79A4-9E02-9444-BBF0-DBE673194A0F}" type="pres">
      <dgm:prSet presAssocID="{ED7EE533-43C6-4174-8DD8-14BB3F875ABB}" presName="connectorText" presStyleLbl="sibTrans2D1" presStyleIdx="2" presStyleCnt="9"/>
      <dgm:spPr/>
    </dgm:pt>
    <dgm:pt modelId="{6B6FA2DF-914D-9E43-8A09-FF5E63E967CE}" type="pres">
      <dgm:prSet presAssocID="{C99E29B3-F9A8-49B6-B135-E072D0DBBFD0}" presName="node" presStyleLbl="node1" presStyleIdx="3" presStyleCnt="10">
        <dgm:presLayoutVars>
          <dgm:bulletEnabled val="1"/>
        </dgm:presLayoutVars>
      </dgm:prSet>
      <dgm:spPr/>
    </dgm:pt>
    <dgm:pt modelId="{65511BD2-4022-F846-8010-FC4BF0670CE7}" type="pres">
      <dgm:prSet presAssocID="{1E1CB75F-B205-4450-96CA-84CA6742ADC1}" presName="sibTrans" presStyleLbl="sibTrans2D1" presStyleIdx="3" presStyleCnt="9"/>
      <dgm:spPr/>
    </dgm:pt>
    <dgm:pt modelId="{D1B4E704-83ED-9D4C-945B-796571867AA7}" type="pres">
      <dgm:prSet presAssocID="{1E1CB75F-B205-4450-96CA-84CA6742ADC1}" presName="connectorText" presStyleLbl="sibTrans2D1" presStyleIdx="3" presStyleCnt="9"/>
      <dgm:spPr/>
    </dgm:pt>
    <dgm:pt modelId="{16D5F8B2-8AD1-3944-90F5-68AC3796FD23}" type="pres">
      <dgm:prSet presAssocID="{16B7C1B2-A922-4320-9B8F-7CC5D85B4A11}" presName="node" presStyleLbl="node1" presStyleIdx="4" presStyleCnt="10">
        <dgm:presLayoutVars>
          <dgm:bulletEnabled val="1"/>
        </dgm:presLayoutVars>
      </dgm:prSet>
      <dgm:spPr/>
    </dgm:pt>
    <dgm:pt modelId="{B816588D-A34E-7848-8DDD-8CE89749E84C}" type="pres">
      <dgm:prSet presAssocID="{DF7FCFC9-34D0-4B22-9AEB-3BBF5FEA17E8}" presName="sibTrans" presStyleLbl="sibTrans2D1" presStyleIdx="4" presStyleCnt="9"/>
      <dgm:spPr/>
    </dgm:pt>
    <dgm:pt modelId="{CEDE7165-42E8-7349-8603-7EB81EA6FD8D}" type="pres">
      <dgm:prSet presAssocID="{DF7FCFC9-34D0-4B22-9AEB-3BBF5FEA17E8}" presName="connectorText" presStyleLbl="sibTrans2D1" presStyleIdx="4" presStyleCnt="9"/>
      <dgm:spPr/>
    </dgm:pt>
    <dgm:pt modelId="{6C0D64DC-37CB-1244-B85D-5C2EC7A01E5C}" type="pres">
      <dgm:prSet presAssocID="{8A92338F-8244-4833-8BC4-109C225827BC}" presName="node" presStyleLbl="node1" presStyleIdx="5" presStyleCnt="10">
        <dgm:presLayoutVars>
          <dgm:bulletEnabled val="1"/>
        </dgm:presLayoutVars>
      </dgm:prSet>
      <dgm:spPr/>
    </dgm:pt>
    <dgm:pt modelId="{E0B27343-734E-8045-B785-55EA016888B3}" type="pres">
      <dgm:prSet presAssocID="{2822D89E-7362-4BB3-A5A3-F56C5894F6D0}" presName="sibTrans" presStyleLbl="sibTrans2D1" presStyleIdx="5" presStyleCnt="9"/>
      <dgm:spPr/>
    </dgm:pt>
    <dgm:pt modelId="{F8082F68-C8F1-3E43-94A4-8D8B7A93E615}" type="pres">
      <dgm:prSet presAssocID="{2822D89E-7362-4BB3-A5A3-F56C5894F6D0}" presName="connectorText" presStyleLbl="sibTrans2D1" presStyleIdx="5" presStyleCnt="9"/>
      <dgm:spPr/>
    </dgm:pt>
    <dgm:pt modelId="{7A6950C5-9342-624F-A2C3-2CF88D151BE6}" type="pres">
      <dgm:prSet presAssocID="{280BA68B-B622-3A45-B462-D5690ADB5085}" presName="node" presStyleLbl="node1" presStyleIdx="6" presStyleCnt="10">
        <dgm:presLayoutVars>
          <dgm:bulletEnabled val="1"/>
        </dgm:presLayoutVars>
      </dgm:prSet>
      <dgm:spPr/>
    </dgm:pt>
    <dgm:pt modelId="{C2EC7089-F6DA-5B45-94B2-0753164A3ADE}" type="pres">
      <dgm:prSet presAssocID="{77D3485F-1432-BB4E-B771-177923AF047D}" presName="sibTrans" presStyleLbl="sibTrans2D1" presStyleIdx="6" presStyleCnt="9"/>
      <dgm:spPr/>
    </dgm:pt>
    <dgm:pt modelId="{CEDBE43C-BA83-A341-A6A4-F3B3B0331DFB}" type="pres">
      <dgm:prSet presAssocID="{77D3485F-1432-BB4E-B771-177923AF047D}" presName="connectorText" presStyleLbl="sibTrans2D1" presStyleIdx="6" presStyleCnt="9"/>
      <dgm:spPr/>
    </dgm:pt>
    <dgm:pt modelId="{AEB3DDCD-3877-D046-B057-4B3325442880}" type="pres">
      <dgm:prSet presAssocID="{AB813FB1-39AF-A241-B79D-ED7F7B5E9616}" presName="node" presStyleLbl="node1" presStyleIdx="7" presStyleCnt="10">
        <dgm:presLayoutVars>
          <dgm:bulletEnabled val="1"/>
        </dgm:presLayoutVars>
      </dgm:prSet>
      <dgm:spPr/>
    </dgm:pt>
    <dgm:pt modelId="{0CB59A26-EC9D-C642-A202-F54D5BA0F978}" type="pres">
      <dgm:prSet presAssocID="{8E8A4109-8BB4-984E-91C5-0935C6BC5B1C}" presName="sibTrans" presStyleLbl="sibTrans2D1" presStyleIdx="7" presStyleCnt="9"/>
      <dgm:spPr/>
    </dgm:pt>
    <dgm:pt modelId="{D6529DD5-5C9C-FA40-816B-93C99BF234B2}" type="pres">
      <dgm:prSet presAssocID="{8E8A4109-8BB4-984E-91C5-0935C6BC5B1C}" presName="connectorText" presStyleLbl="sibTrans2D1" presStyleIdx="7" presStyleCnt="9"/>
      <dgm:spPr/>
    </dgm:pt>
    <dgm:pt modelId="{DEEF6637-982D-B449-935D-828FE59C4347}" type="pres">
      <dgm:prSet presAssocID="{7428D691-FA05-497B-94A1-9E5E26384867}" presName="node" presStyleLbl="node1" presStyleIdx="8" presStyleCnt="10">
        <dgm:presLayoutVars>
          <dgm:bulletEnabled val="1"/>
        </dgm:presLayoutVars>
      </dgm:prSet>
      <dgm:spPr/>
    </dgm:pt>
    <dgm:pt modelId="{B2173E30-4321-AC4A-9EF9-B1708D211E30}" type="pres">
      <dgm:prSet presAssocID="{32E65BB5-458E-4F83-AE94-3FDC090CCADF}" presName="sibTrans" presStyleLbl="sibTrans2D1" presStyleIdx="8" presStyleCnt="9"/>
      <dgm:spPr/>
    </dgm:pt>
    <dgm:pt modelId="{5626ADD6-BB50-1F4B-8499-48134228160E}" type="pres">
      <dgm:prSet presAssocID="{32E65BB5-458E-4F83-AE94-3FDC090CCADF}" presName="connectorText" presStyleLbl="sibTrans2D1" presStyleIdx="8" presStyleCnt="9"/>
      <dgm:spPr/>
    </dgm:pt>
    <dgm:pt modelId="{909A2809-F268-9246-95DF-A632126D8961}" type="pres">
      <dgm:prSet presAssocID="{32705316-A60A-254F-B1F7-BC68055B6C49}" presName="node" presStyleLbl="node1" presStyleIdx="9" presStyleCnt="10">
        <dgm:presLayoutVars>
          <dgm:bulletEnabled val="1"/>
        </dgm:presLayoutVars>
      </dgm:prSet>
      <dgm:spPr/>
    </dgm:pt>
  </dgm:ptLst>
  <dgm:cxnLst>
    <dgm:cxn modelId="{5AC83913-6154-1343-8A5C-629DA91926A0}" type="presOf" srcId="{C99E29B3-F9A8-49B6-B135-E072D0DBBFD0}" destId="{6B6FA2DF-914D-9E43-8A09-FF5E63E967CE}" srcOrd="0" destOrd="0" presId="urn:microsoft.com/office/officeart/2005/8/layout/process5"/>
    <dgm:cxn modelId="{C2C3A113-AB3A-464E-8D72-EA551D54BDEA}" srcId="{9515514D-F32B-43E0-BB8C-182CBAA694A7}" destId="{AB813FB1-39AF-A241-B79D-ED7F7B5E9616}" srcOrd="7" destOrd="0" parTransId="{88C0CF64-4564-3341-B1BA-FD77018911B7}" sibTransId="{8E8A4109-8BB4-984E-91C5-0935C6BC5B1C}"/>
    <dgm:cxn modelId="{640DB413-0850-0749-A5A4-44AB1A1F01E6}" type="presOf" srcId="{32E65BB5-458E-4F83-AE94-3FDC090CCADF}" destId="{B2173E30-4321-AC4A-9EF9-B1708D211E30}" srcOrd="0" destOrd="0" presId="urn:microsoft.com/office/officeart/2005/8/layout/process5"/>
    <dgm:cxn modelId="{B67CC115-7D01-4240-A2B8-4C49D791DE9D}" type="presOf" srcId="{4817C7AE-884A-41D0-B3BB-27598DAB8245}" destId="{CD16B33F-0A45-1140-8172-0688F18B84BC}" srcOrd="1" destOrd="0" presId="urn:microsoft.com/office/officeart/2005/8/layout/process5"/>
    <dgm:cxn modelId="{99434D1D-778E-4B7B-9644-04FD0DAACD7C}" srcId="{9515514D-F32B-43E0-BB8C-182CBAA694A7}" destId="{3E242A85-8DD9-4CA9-A38F-9E1F27AD3CA7}" srcOrd="1" destOrd="0" parTransId="{8C17A07C-ACEB-4896-9568-982B66B0AFD5}" sibTransId="{EE565701-6E08-4E11-9ACA-12319767D79D}"/>
    <dgm:cxn modelId="{3D088B1E-BF0D-EF42-B283-C51AA9820179}" type="presOf" srcId="{DF7FCFC9-34D0-4B22-9AEB-3BBF5FEA17E8}" destId="{B816588D-A34E-7848-8DDD-8CE89749E84C}" srcOrd="0" destOrd="0" presId="urn:microsoft.com/office/officeart/2005/8/layout/process5"/>
    <dgm:cxn modelId="{82922F22-9444-B044-90F6-21A07A3FF08F}" type="presOf" srcId="{2822D89E-7362-4BB3-A5A3-F56C5894F6D0}" destId="{F8082F68-C8F1-3E43-94A4-8D8B7A93E615}" srcOrd="1" destOrd="0" presId="urn:microsoft.com/office/officeart/2005/8/layout/process5"/>
    <dgm:cxn modelId="{35778723-6A67-DD4B-8E01-22B618C2B769}" type="presOf" srcId="{4817C7AE-884A-41D0-B3BB-27598DAB8245}" destId="{7FB37332-6625-F44E-A5F7-68DEAB7D210F}" srcOrd="0" destOrd="0" presId="urn:microsoft.com/office/officeart/2005/8/layout/process5"/>
    <dgm:cxn modelId="{1E11E423-0B18-9E40-BB89-549CA5234CC9}" type="presOf" srcId="{32E65BB5-458E-4F83-AE94-3FDC090CCADF}" destId="{5626ADD6-BB50-1F4B-8499-48134228160E}" srcOrd="1" destOrd="0" presId="urn:microsoft.com/office/officeart/2005/8/layout/process5"/>
    <dgm:cxn modelId="{949BEF23-9BD2-EB4E-AB93-2E2C8D4E1556}" type="presOf" srcId="{ED7EE533-43C6-4174-8DD8-14BB3F875ABB}" destId="{6C09E996-BF80-1245-BF58-D7122712CE06}" srcOrd="0" destOrd="0" presId="urn:microsoft.com/office/officeart/2005/8/layout/process5"/>
    <dgm:cxn modelId="{3FE8F12D-5923-6248-B162-13B4521F96FB}" type="presOf" srcId="{8E8A4109-8BB4-984E-91C5-0935C6BC5B1C}" destId="{D6529DD5-5C9C-FA40-816B-93C99BF234B2}" srcOrd="1" destOrd="0" presId="urn:microsoft.com/office/officeart/2005/8/layout/process5"/>
    <dgm:cxn modelId="{417EB137-1FC9-644B-82B3-4B898ECD1DB0}" srcId="{9515514D-F32B-43E0-BB8C-182CBAA694A7}" destId="{280BA68B-B622-3A45-B462-D5690ADB5085}" srcOrd="6" destOrd="0" parTransId="{CBA7CC0A-DB87-F04B-91C2-EABF093DDD18}" sibTransId="{77D3485F-1432-BB4E-B771-177923AF047D}"/>
    <dgm:cxn modelId="{0D537348-4FD0-6546-87FE-EAC793B46619}" type="presOf" srcId="{EE565701-6E08-4E11-9ACA-12319767D79D}" destId="{6A55D589-1C54-AE44-8410-0D96A8E2386F}" srcOrd="1" destOrd="0" presId="urn:microsoft.com/office/officeart/2005/8/layout/process5"/>
    <dgm:cxn modelId="{EACC574B-BBC7-AC46-B148-A9A9A5DF5708}" type="presOf" srcId="{7428D691-FA05-497B-94A1-9E5E26384867}" destId="{DEEF6637-982D-B449-935D-828FE59C4347}" srcOrd="0" destOrd="0" presId="urn:microsoft.com/office/officeart/2005/8/layout/process5"/>
    <dgm:cxn modelId="{C8A2AA4D-9E00-A64D-A9D9-2B15757A8E16}" type="presOf" srcId="{AB813FB1-39AF-A241-B79D-ED7F7B5E9616}" destId="{AEB3DDCD-3877-D046-B057-4B3325442880}" srcOrd="0" destOrd="0" presId="urn:microsoft.com/office/officeart/2005/8/layout/process5"/>
    <dgm:cxn modelId="{08A28550-050C-4B86-9091-2951F53D5F0D}" srcId="{9515514D-F32B-43E0-BB8C-182CBAA694A7}" destId="{99266825-86F6-4765-9641-84B9FF353569}" srcOrd="2" destOrd="0" parTransId="{D7B15D77-D6C8-4ED0-851B-C7B0A731F295}" sibTransId="{ED7EE533-43C6-4174-8DD8-14BB3F875ABB}"/>
    <dgm:cxn modelId="{DAA14154-56BF-254B-822E-30436E4E5580}" srcId="{9515514D-F32B-43E0-BB8C-182CBAA694A7}" destId="{32705316-A60A-254F-B1F7-BC68055B6C49}" srcOrd="9" destOrd="0" parTransId="{A7E67CB8-2E7A-4C49-837F-F2C860D3B00B}" sibTransId="{1D2D14EB-D077-D04A-912F-DB61CDC416DF}"/>
    <dgm:cxn modelId="{DB67E056-5104-AA4A-965A-3138678226F7}" type="presOf" srcId="{1E1CB75F-B205-4450-96CA-84CA6742ADC1}" destId="{65511BD2-4022-F846-8010-FC4BF0670CE7}" srcOrd="0" destOrd="0" presId="urn:microsoft.com/office/officeart/2005/8/layout/process5"/>
    <dgm:cxn modelId="{39D04258-0978-1942-93E1-ECC2D9D0A6CD}" type="presOf" srcId="{ED7EE533-43C6-4174-8DD8-14BB3F875ABB}" destId="{AC3C79A4-9E02-9444-BBF0-DBE673194A0F}" srcOrd="1" destOrd="0" presId="urn:microsoft.com/office/officeart/2005/8/layout/process5"/>
    <dgm:cxn modelId="{39E4D758-3907-6741-A683-138FE9691BFD}" type="presOf" srcId="{8E8A4109-8BB4-984E-91C5-0935C6BC5B1C}" destId="{0CB59A26-EC9D-C642-A202-F54D5BA0F978}" srcOrd="0" destOrd="0" presId="urn:microsoft.com/office/officeart/2005/8/layout/process5"/>
    <dgm:cxn modelId="{AFD8FC5C-CB56-FA4D-8651-D51E1A958729}" type="presOf" srcId="{77D3485F-1432-BB4E-B771-177923AF047D}" destId="{CEDBE43C-BA83-A341-A6A4-F3B3B0331DFB}" srcOrd="1" destOrd="0" presId="urn:microsoft.com/office/officeart/2005/8/layout/process5"/>
    <dgm:cxn modelId="{14CE665D-E2A9-481A-81AF-F3B3985C1786}" srcId="{9515514D-F32B-43E0-BB8C-182CBAA694A7}" destId="{C99E29B3-F9A8-49B6-B135-E072D0DBBFD0}" srcOrd="3" destOrd="0" parTransId="{B0F99ECC-B57C-4AF6-945B-A0B5BD32E9B4}" sibTransId="{1E1CB75F-B205-4450-96CA-84CA6742ADC1}"/>
    <dgm:cxn modelId="{90E71567-1643-F646-A124-D6B5095845C9}" type="presOf" srcId="{16B7C1B2-A922-4320-9B8F-7CC5D85B4A11}" destId="{16D5F8B2-8AD1-3944-90F5-68AC3796FD23}" srcOrd="0" destOrd="0" presId="urn:microsoft.com/office/officeart/2005/8/layout/process5"/>
    <dgm:cxn modelId="{6E460370-F6A2-BC4D-8A71-6089DA8E5D4D}" type="presOf" srcId="{280BA68B-B622-3A45-B462-D5690ADB5085}" destId="{7A6950C5-9342-624F-A2C3-2CF88D151BE6}" srcOrd="0" destOrd="0" presId="urn:microsoft.com/office/officeart/2005/8/layout/process5"/>
    <dgm:cxn modelId="{7FD71274-E4C9-8E4B-A57D-AAC012AF5540}" type="presOf" srcId="{1E1CB75F-B205-4450-96CA-84CA6742ADC1}" destId="{D1B4E704-83ED-9D4C-945B-796571867AA7}" srcOrd="1" destOrd="0" presId="urn:microsoft.com/office/officeart/2005/8/layout/process5"/>
    <dgm:cxn modelId="{B4DCE978-AE72-4CF4-B42F-64C99EA91262}" srcId="{9515514D-F32B-43E0-BB8C-182CBAA694A7}" destId="{8A92338F-8244-4833-8BC4-109C225827BC}" srcOrd="5" destOrd="0" parTransId="{AE10AE70-5416-486A-952B-1C336B3C4A2F}" sibTransId="{2822D89E-7362-4BB3-A5A3-F56C5894F6D0}"/>
    <dgm:cxn modelId="{E6E2FC79-CED5-422F-BEDD-4211CF9B8E6A}" srcId="{9515514D-F32B-43E0-BB8C-182CBAA694A7}" destId="{7428D691-FA05-497B-94A1-9E5E26384867}" srcOrd="8" destOrd="0" parTransId="{6D4E7D54-4C05-4034-A779-1B16AC5C09CB}" sibTransId="{32E65BB5-458E-4F83-AE94-3FDC090CCADF}"/>
    <dgm:cxn modelId="{2E1B2D92-D6C1-4E44-BEC7-D2A677B477F7}" type="presOf" srcId="{99266825-86F6-4765-9641-84B9FF353569}" destId="{869F1021-D01E-0447-A0B3-E19A36E3FBB1}" srcOrd="0" destOrd="0" presId="urn:microsoft.com/office/officeart/2005/8/layout/process5"/>
    <dgm:cxn modelId="{D338239C-415F-3A43-93A3-C5AF9FDDE311}" type="presOf" srcId="{EE565701-6E08-4E11-9ACA-12319767D79D}" destId="{5D343199-90A8-C54B-BAA6-11D49324B225}" srcOrd="0" destOrd="0" presId="urn:microsoft.com/office/officeart/2005/8/layout/process5"/>
    <dgm:cxn modelId="{47C8F8A1-A164-D341-A140-C621A6A64F4B}" type="presOf" srcId="{2822D89E-7362-4BB3-A5A3-F56C5894F6D0}" destId="{E0B27343-734E-8045-B785-55EA016888B3}" srcOrd="0" destOrd="0" presId="urn:microsoft.com/office/officeart/2005/8/layout/process5"/>
    <dgm:cxn modelId="{1487DFA2-3654-3D40-B2BC-F685D2118D04}" type="presOf" srcId="{9515514D-F32B-43E0-BB8C-182CBAA694A7}" destId="{3901AA44-9069-7440-A0FB-2BF47C91CCB9}" srcOrd="0" destOrd="0" presId="urn:microsoft.com/office/officeart/2005/8/layout/process5"/>
    <dgm:cxn modelId="{AAF77DA6-1C75-9942-B7C1-E9320FA61375}" type="presOf" srcId="{DF7FCFC9-34D0-4B22-9AEB-3BBF5FEA17E8}" destId="{CEDE7165-42E8-7349-8603-7EB81EA6FD8D}" srcOrd="1" destOrd="0" presId="urn:microsoft.com/office/officeart/2005/8/layout/process5"/>
    <dgm:cxn modelId="{23488BB3-242C-E448-8D6A-2A21A6F1273B}" type="presOf" srcId="{32705316-A60A-254F-B1F7-BC68055B6C49}" destId="{909A2809-F268-9246-95DF-A632126D8961}" srcOrd="0" destOrd="0" presId="urn:microsoft.com/office/officeart/2005/8/layout/process5"/>
    <dgm:cxn modelId="{8C56DBC7-B999-BA4E-A494-105CFD0F2375}" type="presOf" srcId="{8A92338F-8244-4833-8BC4-109C225827BC}" destId="{6C0D64DC-37CB-1244-B85D-5C2EC7A01E5C}" srcOrd="0" destOrd="0" presId="urn:microsoft.com/office/officeart/2005/8/layout/process5"/>
    <dgm:cxn modelId="{3A225AD4-72EF-844D-9824-E565375DB882}" type="presOf" srcId="{3E242A85-8DD9-4CA9-A38F-9E1F27AD3CA7}" destId="{3E691FC7-85AA-A64E-9ED5-5D227CF161E8}" srcOrd="0" destOrd="0" presId="urn:microsoft.com/office/officeart/2005/8/layout/process5"/>
    <dgm:cxn modelId="{839635EA-45E4-46FA-90CE-0999DEC8B09A}" srcId="{9515514D-F32B-43E0-BB8C-182CBAA694A7}" destId="{16B7C1B2-A922-4320-9B8F-7CC5D85B4A11}" srcOrd="4" destOrd="0" parTransId="{90349942-431E-41D2-8C24-E1D73735006F}" sibTransId="{DF7FCFC9-34D0-4B22-9AEB-3BBF5FEA17E8}"/>
    <dgm:cxn modelId="{0FFCD6EC-DC52-460B-BE01-2AD647C055B3}" srcId="{9515514D-F32B-43E0-BB8C-182CBAA694A7}" destId="{EA4F51AB-F027-4B72-B7FD-16EECBF7C648}" srcOrd="0" destOrd="0" parTransId="{202B30F4-A294-4992-8B40-8F6B780D1A33}" sibTransId="{4817C7AE-884A-41D0-B3BB-27598DAB8245}"/>
    <dgm:cxn modelId="{07A836ED-54EE-CB48-BB5F-04F8311E6716}" type="presOf" srcId="{77D3485F-1432-BB4E-B771-177923AF047D}" destId="{C2EC7089-F6DA-5B45-94B2-0753164A3ADE}" srcOrd="0" destOrd="0" presId="urn:microsoft.com/office/officeart/2005/8/layout/process5"/>
    <dgm:cxn modelId="{10D258FF-2F87-9043-8566-39E8F341F35F}" type="presOf" srcId="{EA4F51AB-F027-4B72-B7FD-16EECBF7C648}" destId="{7F0B281F-7D9D-224C-85C7-073D0892A146}" srcOrd="0" destOrd="0" presId="urn:microsoft.com/office/officeart/2005/8/layout/process5"/>
    <dgm:cxn modelId="{1A73A0B0-1EC0-CE4E-925D-16250E89DB93}" type="presParOf" srcId="{3901AA44-9069-7440-A0FB-2BF47C91CCB9}" destId="{7F0B281F-7D9D-224C-85C7-073D0892A146}" srcOrd="0" destOrd="0" presId="urn:microsoft.com/office/officeart/2005/8/layout/process5"/>
    <dgm:cxn modelId="{C168669D-E422-9740-8299-096A9B2644E1}" type="presParOf" srcId="{3901AA44-9069-7440-A0FB-2BF47C91CCB9}" destId="{7FB37332-6625-F44E-A5F7-68DEAB7D210F}" srcOrd="1" destOrd="0" presId="urn:microsoft.com/office/officeart/2005/8/layout/process5"/>
    <dgm:cxn modelId="{F231885E-337E-D64C-A642-2112A95D8D85}" type="presParOf" srcId="{7FB37332-6625-F44E-A5F7-68DEAB7D210F}" destId="{CD16B33F-0A45-1140-8172-0688F18B84BC}" srcOrd="0" destOrd="0" presId="urn:microsoft.com/office/officeart/2005/8/layout/process5"/>
    <dgm:cxn modelId="{10037422-39A8-E449-B567-08A8A09D0744}" type="presParOf" srcId="{3901AA44-9069-7440-A0FB-2BF47C91CCB9}" destId="{3E691FC7-85AA-A64E-9ED5-5D227CF161E8}" srcOrd="2" destOrd="0" presId="urn:microsoft.com/office/officeart/2005/8/layout/process5"/>
    <dgm:cxn modelId="{AD6A9179-C8BF-8943-B386-3ECA315F960A}" type="presParOf" srcId="{3901AA44-9069-7440-A0FB-2BF47C91CCB9}" destId="{5D343199-90A8-C54B-BAA6-11D49324B225}" srcOrd="3" destOrd="0" presId="urn:microsoft.com/office/officeart/2005/8/layout/process5"/>
    <dgm:cxn modelId="{09D76568-384B-5A4F-A381-47689F60670C}" type="presParOf" srcId="{5D343199-90A8-C54B-BAA6-11D49324B225}" destId="{6A55D589-1C54-AE44-8410-0D96A8E2386F}" srcOrd="0" destOrd="0" presId="urn:microsoft.com/office/officeart/2005/8/layout/process5"/>
    <dgm:cxn modelId="{57FC503F-528A-854C-AF94-73EFD2738913}" type="presParOf" srcId="{3901AA44-9069-7440-A0FB-2BF47C91CCB9}" destId="{869F1021-D01E-0447-A0B3-E19A36E3FBB1}" srcOrd="4" destOrd="0" presId="urn:microsoft.com/office/officeart/2005/8/layout/process5"/>
    <dgm:cxn modelId="{3C32488E-DE53-C147-9960-2A13A96DC4D9}" type="presParOf" srcId="{3901AA44-9069-7440-A0FB-2BF47C91CCB9}" destId="{6C09E996-BF80-1245-BF58-D7122712CE06}" srcOrd="5" destOrd="0" presId="urn:microsoft.com/office/officeart/2005/8/layout/process5"/>
    <dgm:cxn modelId="{5A9D4F9E-37A3-6D4E-8158-75493E3E89AE}" type="presParOf" srcId="{6C09E996-BF80-1245-BF58-D7122712CE06}" destId="{AC3C79A4-9E02-9444-BBF0-DBE673194A0F}" srcOrd="0" destOrd="0" presId="urn:microsoft.com/office/officeart/2005/8/layout/process5"/>
    <dgm:cxn modelId="{1923D422-1C7F-3D49-98C2-D367DEFD1866}" type="presParOf" srcId="{3901AA44-9069-7440-A0FB-2BF47C91CCB9}" destId="{6B6FA2DF-914D-9E43-8A09-FF5E63E967CE}" srcOrd="6" destOrd="0" presId="urn:microsoft.com/office/officeart/2005/8/layout/process5"/>
    <dgm:cxn modelId="{DF42C58C-FDC3-AB43-BE55-80985BAEB758}" type="presParOf" srcId="{3901AA44-9069-7440-A0FB-2BF47C91CCB9}" destId="{65511BD2-4022-F846-8010-FC4BF0670CE7}" srcOrd="7" destOrd="0" presId="urn:microsoft.com/office/officeart/2005/8/layout/process5"/>
    <dgm:cxn modelId="{C95E9334-F64B-2D44-BDE8-89A9D9255E47}" type="presParOf" srcId="{65511BD2-4022-F846-8010-FC4BF0670CE7}" destId="{D1B4E704-83ED-9D4C-945B-796571867AA7}" srcOrd="0" destOrd="0" presId="urn:microsoft.com/office/officeart/2005/8/layout/process5"/>
    <dgm:cxn modelId="{8483048C-E0B9-5E48-AC9A-46ECCB93F94A}" type="presParOf" srcId="{3901AA44-9069-7440-A0FB-2BF47C91CCB9}" destId="{16D5F8B2-8AD1-3944-90F5-68AC3796FD23}" srcOrd="8" destOrd="0" presId="urn:microsoft.com/office/officeart/2005/8/layout/process5"/>
    <dgm:cxn modelId="{01EA8B05-4CE2-8240-A951-4952721F9FE6}" type="presParOf" srcId="{3901AA44-9069-7440-A0FB-2BF47C91CCB9}" destId="{B816588D-A34E-7848-8DDD-8CE89749E84C}" srcOrd="9" destOrd="0" presId="urn:microsoft.com/office/officeart/2005/8/layout/process5"/>
    <dgm:cxn modelId="{D293A93A-481C-F944-A856-5819C8951A69}" type="presParOf" srcId="{B816588D-A34E-7848-8DDD-8CE89749E84C}" destId="{CEDE7165-42E8-7349-8603-7EB81EA6FD8D}" srcOrd="0" destOrd="0" presId="urn:microsoft.com/office/officeart/2005/8/layout/process5"/>
    <dgm:cxn modelId="{F0F30DE2-7D8B-C145-8626-53890FB3D689}" type="presParOf" srcId="{3901AA44-9069-7440-A0FB-2BF47C91CCB9}" destId="{6C0D64DC-37CB-1244-B85D-5C2EC7A01E5C}" srcOrd="10" destOrd="0" presId="urn:microsoft.com/office/officeart/2005/8/layout/process5"/>
    <dgm:cxn modelId="{6B222C0D-2B2F-2646-8E1F-D03A03143FB0}" type="presParOf" srcId="{3901AA44-9069-7440-A0FB-2BF47C91CCB9}" destId="{E0B27343-734E-8045-B785-55EA016888B3}" srcOrd="11" destOrd="0" presId="urn:microsoft.com/office/officeart/2005/8/layout/process5"/>
    <dgm:cxn modelId="{80ABD9CF-2F9D-3848-AC24-EC785A680C9A}" type="presParOf" srcId="{E0B27343-734E-8045-B785-55EA016888B3}" destId="{F8082F68-C8F1-3E43-94A4-8D8B7A93E615}" srcOrd="0" destOrd="0" presId="urn:microsoft.com/office/officeart/2005/8/layout/process5"/>
    <dgm:cxn modelId="{AC8A5CD8-232D-4E4E-A9B2-95CF1FA9EC60}" type="presParOf" srcId="{3901AA44-9069-7440-A0FB-2BF47C91CCB9}" destId="{7A6950C5-9342-624F-A2C3-2CF88D151BE6}" srcOrd="12" destOrd="0" presId="urn:microsoft.com/office/officeart/2005/8/layout/process5"/>
    <dgm:cxn modelId="{88746B92-3166-264B-85E2-1C48B49FAD08}" type="presParOf" srcId="{3901AA44-9069-7440-A0FB-2BF47C91CCB9}" destId="{C2EC7089-F6DA-5B45-94B2-0753164A3ADE}" srcOrd="13" destOrd="0" presId="urn:microsoft.com/office/officeart/2005/8/layout/process5"/>
    <dgm:cxn modelId="{ECE18732-EF06-DF4D-AD1D-EF1D348FD116}" type="presParOf" srcId="{C2EC7089-F6DA-5B45-94B2-0753164A3ADE}" destId="{CEDBE43C-BA83-A341-A6A4-F3B3B0331DFB}" srcOrd="0" destOrd="0" presId="urn:microsoft.com/office/officeart/2005/8/layout/process5"/>
    <dgm:cxn modelId="{78B6C0B4-2B80-6641-93FD-180EA71AC8F7}" type="presParOf" srcId="{3901AA44-9069-7440-A0FB-2BF47C91CCB9}" destId="{AEB3DDCD-3877-D046-B057-4B3325442880}" srcOrd="14" destOrd="0" presId="urn:microsoft.com/office/officeart/2005/8/layout/process5"/>
    <dgm:cxn modelId="{F1926DB4-84A5-7440-B9D1-55DF6E8BD728}" type="presParOf" srcId="{3901AA44-9069-7440-A0FB-2BF47C91CCB9}" destId="{0CB59A26-EC9D-C642-A202-F54D5BA0F978}" srcOrd="15" destOrd="0" presId="urn:microsoft.com/office/officeart/2005/8/layout/process5"/>
    <dgm:cxn modelId="{DBF9AD5E-0206-BC43-93E9-C2CD9C78B2BC}" type="presParOf" srcId="{0CB59A26-EC9D-C642-A202-F54D5BA0F978}" destId="{D6529DD5-5C9C-FA40-816B-93C99BF234B2}" srcOrd="0" destOrd="0" presId="urn:microsoft.com/office/officeart/2005/8/layout/process5"/>
    <dgm:cxn modelId="{E51E337A-B00F-4F43-811F-9F12939F5718}" type="presParOf" srcId="{3901AA44-9069-7440-A0FB-2BF47C91CCB9}" destId="{DEEF6637-982D-B449-935D-828FE59C4347}" srcOrd="16" destOrd="0" presId="urn:microsoft.com/office/officeart/2005/8/layout/process5"/>
    <dgm:cxn modelId="{1041850F-9A3A-6C49-BE5C-490242158902}" type="presParOf" srcId="{3901AA44-9069-7440-A0FB-2BF47C91CCB9}" destId="{B2173E30-4321-AC4A-9EF9-B1708D211E30}" srcOrd="17" destOrd="0" presId="urn:microsoft.com/office/officeart/2005/8/layout/process5"/>
    <dgm:cxn modelId="{54126DBD-8336-7A42-937D-2B7AAF55B6A3}" type="presParOf" srcId="{B2173E30-4321-AC4A-9EF9-B1708D211E30}" destId="{5626ADD6-BB50-1F4B-8499-48134228160E}" srcOrd="0" destOrd="0" presId="urn:microsoft.com/office/officeart/2005/8/layout/process5"/>
    <dgm:cxn modelId="{304790B8-DB9A-1848-BD1C-06F865DC0C07}" type="presParOf" srcId="{3901AA44-9069-7440-A0FB-2BF47C91CCB9}" destId="{909A2809-F268-9246-95DF-A632126D8961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7BF49E-35B5-458E-8F41-5F30FCCAB4BE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C38C09E-6777-4A1E-86FD-18C6CEFDA2D5}">
      <dgm:prSet/>
      <dgm:spPr/>
      <dgm:t>
        <a:bodyPr/>
        <a:lstStyle/>
        <a:p>
          <a:r>
            <a:rPr lang="en-US" dirty="0"/>
            <a:t>Multiple-Input Neural Network</a:t>
          </a:r>
        </a:p>
      </dgm:t>
    </dgm:pt>
    <dgm:pt modelId="{DC88CC85-4F38-4A29-ACB7-CDB56B510514}" type="parTrans" cxnId="{5E0B0C7A-7F7F-4DE3-BEF3-1F482AF3BF4D}">
      <dgm:prSet/>
      <dgm:spPr/>
      <dgm:t>
        <a:bodyPr/>
        <a:lstStyle/>
        <a:p>
          <a:endParaRPr lang="en-US"/>
        </a:p>
      </dgm:t>
    </dgm:pt>
    <dgm:pt modelId="{FB99457D-97C9-4E30-90FA-DDE7F1511B31}" type="sibTrans" cxnId="{5E0B0C7A-7F7F-4DE3-BEF3-1F482AF3BF4D}">
      <dgm:prSet/>
      <dgm:spPr/>
      <dgm:t>
        <a:bodyPr/>
        <a:lstStyle/>
        <a:p>
          <a:endParaRPr lang="en-US"/>
        </a:p>
      </dgm:t>
    </dgm:pt>
    <dgm:pt modelId="{871EDA3D-FF6F-4569-910D-FEB2F1EC1665}">
      <dgm:prSet/>
      <dgm:spPr/>
      <dgm:t>
        <a:bodyPr/>
        <a:lstStyle/>
        <a:p>
          <a:r>
            <a:rPr lang="en-US" dirty="0"/>
            <a:t>Pathogen Identification</a:t>
          </a:r>
        </a:p>
      </dgm:t>
    </dgm:pt>
    <dgm:pt modelId="{7BAD401F-3A72-4B92-B347-D83E393566A3}" type="parTrans" cxnId="{882227CD-EABA-4DF4-9D04-534F29C52B95}">
      <dgm:prSet/>
      <dgm:spPr/>
      <dgm:t>
        <a:bodyPr/>
        <a:lstStyle/>
        <a:p>
          <a:endParaRPr lang="en-US"/>
        </a:p>
      </dgm:t>
    </dgm:pt>
    <dgm:pt modelId="{FD0B0F8F-66DA-49E9-A146-C1FCA9359EB6}" type="sibTrans" cxnId="{882227CD-EABA-4DF4-9D04-534F29C52B95}">
      <dgm:prSet/>
      <dgm:spPr/>
      <dgm:t>
        <a:bodyPr/>
        <a:lstStyle/>
        <a:p>
          <a:endParaRPr lang="en-US"/>
        </a:p>
      </dgm:t>
    </dgm:pt>
    <dgm:pt modelId="{4DB76E11-59E9-3549-AAAE-F692639016F4}">
      <dgm:prSet custT="1"/>
      <dgm:spPr/>
      <dgm:t>
        <a:bodyPr anchor="ctr" anchorCtr="1"/>
        <a:lstStyle/>
        <a:p>
          <a:r>
            <a:rPr lang="en-US" sz="2000" dirty="0"/>
            <a:t>Improved accuracy and lower loss</a:t>
          </a:r>
        </a:p>
      </dgm:t>
    </dgm:pt>
    <dgm:pt modelId="{1547E282-87C5-2040-98F6-04B9C9B9E566}" type="parTrans" cxnId="{6BB22E0A-82B1-1349-89C5-0877DE14F212}">
      <dgm:prSet/>
      <dgm:spPr/>
      <dgm:t>
        <a:bodyPr/>
        <a:lstStyle/>
        <a:p>
          <a:endParaRPr lang="en-GB"/>
        </a:p>
      </dgm:t>
    </dgm:pt>
    <dgm:pt modelId="{B36E83EF-7604-D040-9D62-C4C83D8E9DDE}" type="sibTrans" cxnId="{6BB22E0A-82B1-1349-89C5-0877DE14F212}">
      <dgm:prSet/>
      <dgm:spPr/>
      <dgm:t>
        <a:bodyPr/>
        <a:lstStyle/>
        <a:p>
          <a:endParaRPr lang="en-GB"/>
        </a:p>
      </dgm:t>
    </dgm:pt>
    <dgm:pt modelId="{BD70966E-DE40-8446-8E7E-3364595A425E}">
      <dgm:prSet custT="1"/>
      <dgm:spPr/>
      <dgm:t>
        <a:bodyPr/>
        <a:lstStyle/>
        <a:p>
          <a:r>
            <a:rPr lang="en-US" sz="2000" dirty="0"/>
            <a:t>Additional use-case to the model</a:t>
          </a:r>
        </a:p>
      </dgm:t>
    </dgm:pt>
    <dgm:pt modelId="{0ECE616D-1016-A842-9FE9-35FC5019630B}" type="parTrans" cxnId="{D7F74667-19B0-9846-8503-9602DCD9885F}">
      <dgm:prSet/>
      <dgm:spPr/>
      <dgm:t>
        <a:bodyPr/>
        <a:lstStyle/>
        <a:p>
          <a:endParaRPr lang="en-GB"/>
        </a:p>
      </dgm:t>
    </dgm:pt>
    <dgm:pt modelId="{4E0E5026-1A25-A249-BC24-65C44FC4A11E}" type="sibTrans" cxnId="{D7F74667-19B0-9846-8503-9602DCD9885F}">
      <dgm:prSet/>
      <dgm:spPr/>
      <dgm:t>
        <a:bodyPr/>
        <a:lstStyle/>
        <a:p>
          <a:endParaRPr lang="en-GB"/>
        </a:p>
      </dgm:t>
    </dgm:pt>
    <dgm:pt modelId="{07D45210-ACF0-B945-86A8-834C882A2DB5}">
      <dgm:prSet custT="1"/>
      <dgm:spPr/>
      <dgm:t>
        <a:bodyPr anchor="ctr" anchorCtr="1"/>
        <a:lstStyle/>
        <a:p>
          <a:r>
            <a:rPr lang="en-US" sz="2000" dirty="0"/>
            <a:t>Higher drone flight capabilities</a:t>
          </a:r>
        </a:p>
      </dgm:t>
    </dgm:pt>
    <dgm:pt modelId="{B2B5B429-0179-1B44-A8C3-CC6FBA28EBAD}" type="sibTrans" cxnId="{0BAF781B-46FF-4346-9432-F2D135F9EBFA}">
      <dgm:prSet/>
      <dgm:spPr/>
      <dgm:t>
        <a:bodyPr/>
        <a:lstStyle/>
        <a:p>
          <a:endParaRPr lang="en-GB"/>
        </a:p>
      </dgm:t>
    </dgm:pt>
    <dgm:pt modelId="{FCF0D199-256A-6240-BC0F-B90E265589D8}" type="parTrans" cxnId="{0BAF781B-46FF-4346-9432-F2D135F9EBFA}">
      <dgm:prSet/>
      <dgm:spPr/>
      <dgm:t>
        <a:bodyPr/>
        <a:lstStyle/>
        <a:p>
          <a:endParaRPr lang="en-GB"/>
        </a:p>
      </dgm:t>
    </dgm:pt>
    <dgm:pt modelId="{CB6F41B6-6B22-B24B-8194-9D3146678901}">
      <dgm:prSet custT="1"/>
      <dgm:spPr/>
      <dgm:t>
        <a:bodyPr anchor="ctr" anchorCtr="1"/>
        <a:lstStyle/>
        <a:p>
          <a:r>
            <a:rPr lang="en-US" sz="2000" dirty="0"/>
            <a:t>Faster coverage of mangrove forests</a:t>
          </a:r>
        </a:p>
      </dgm:t>
    </dgm:pt>
    <dgm:pt modelId="{0646E78E-FBFB-E748-91F2-8280F0D6E5C6}" type="sibTrans" cxnId="{6A448E53-2CFB-594D-95F8-B0C925E1619F}">
      <dgm:prSet/>
      <dgm:spPr/>
      <dgm:t>
        <a:bodyPr/>
        <a:lstStyle/>
        <a:p>
          <a:endParaRPr lang="en-GB"/>
        </a:p>
      </dgm:t>
    </dgm:pt>
    <dgm:pt modelId="{162321FF-928E-5F46-B353-CC4127B17AF2}" type="parTrans" cxnId="{6A448E53-2CFB-594D-95F8-B0C925E1619F}">
      <dgm:prSet/>
      <dgm:spPr/>
      <dgm:t>
        <a:bodyPr/>
        <a:lstStyle/>
        <a:p>
          <a:endParaRPr lang="en-GB"/>
        </a:p>
      </dgm:t>
    </dgm:pt>
    <dgm:pt modelId="{CEB41F09-7507-5349-BEA7-660554043B69}">
      <dgm:prSet custT="1"/>
      <dgm:spPr/>
      <dgm:t>
        <a:bodyPr/>
        <a:lstStyle/>
        <a:p>
          <a:r>
            <a:rPr lang="en-US" sz="2000" dirty="0"/>
            <a:t>More opportunity to explore the optical only regime</a:t>
          </a:r>
        </a:p>
      </dgm:t>
    </dgm:pt>
    <dgm:pt modelId="{E6E7A476-9422-A04E-95F4-91F94786302D}" type="parTrans" cxnId="{7A26510E-72C5-8943-B683-E5DCADA927D9}">
      <dgm:prSet/>
      <dgm:spPr/>
    </dgm:pt>
    <dgm:pt modelId="{95EE5713-FB7B-2442-8587-D3E9062111E7}" type="sibTrans" cxnId="{7A26510E-72C5-8943-B683-E5DCADA927D9}">
      <dgm:prSet/>
      <dgm:spPr/>
    </dgm:pt>
    <dgm:pt modelId="{512E956C-BAED-4B40-98BF-AC62A9EA1F5C}">
      <dgm:prSet custT="1"/>
      <dgm:spPr/>
      <dgm:t>
        <a:bodyPr/>
        <a:lstStyle/>
        <a:p>
          <a:endParaRPr lang="en-US" sz="2000" dirty="0"/>
        </a:p>
      </dgm:t>
    </dgm:pt>
    <dgm:pt modelId="{5DB37130-25D2-F34B-B930-6CB027B1A2FC}" type="parTrans" cxnId="{10271023-1960-A548-8FE2-0BC024CAA5AC}">
      <dgm:prSet/>
      <dgm:spPr/>
    </dgm:pt>
    <dgm:pt modelId="{CD58C5F1-0FBA-4A45-8B6C-2CC2C2780F08}" type="sibTrans" cxnId="{10271023-1960-A548-8FE2-0BC024CAA5AC}">
      <dgm:prSet/>
      <dgm:spPr/>
    </dgm:pt>
    <dgm:pt modelId="{E4C7111A-8CE8-5047-BC12-15BB5ED05444}">
      <dgm:prSet custT="1"/>
      <dgm:spPr/>
      <dgm:t>
        <a:bodyPr/>
        <a:lstStyle/>
        <a:p>
          <a:r>
            <a:rPr lang="en-US" sz="2000" dirty="0"/>
            <a:t>Can the wavelengths line up to create a cost-effective and cohesive model?</a:t>
          </a:r>
        </a:p>
      </dgm:t>
    </dgm:pt>
    <dgm:pt modelId="{1A051CA4-99CF-D445-AB4A-9345612DA771}" type="parTrans" cxnId="{D753FA71-7A7D-E547-BEFF-7A186FB537FB}">
      <dgm:prSet/>
      <dgm:spPr/>
    </dgm:pt>
    <dgm:pt modelId="{6C68B014-3743-EE47-8FBA-0B9AB280B222}" type="sibTrans" cxnId="{D753FA71-7A7D-E547-BEFF-7A186FB537FB}">
      <dgm:prSet/>
      <dgm:spPr/>
    </dgm:pt>
    <dgm:pt modelId="{FEE76211-C28B-4242-86FE-A2572A0DB99F}">
      <dgm:prSet custT="1"/>
      <dgm:spPr/>
      <dgm:t>
        <a:bodyPr/>
        <a:lstStyle/>
        <a:p>
          <a:r>
            <a:rPr lang="en-US" sz="2000" dirty="0"/>
            <a:t>Would allow complete maintenance of the three mangrove species</a:t>
          </a:r>
        </a:p>
      </dgm:t>
    </dgm:pt>
    <dgm:pt modelId="{F9804A60-9433-8E4D-8952-C1CDC9DF45B5}" type="parTrans" cxnId="{036EB112-E3D4-5349-A79B-5961EADC9FEF}">
      <dgm:prSet/>
      <dgm:spPr/>
    </dgm:pt>
    <dgm:pt modelId="{B9C5D92D-CAD6-4C4A-95F9-3A70DCE89D2E}" type="sibTrans" cxnId="{036EB112-E3D4-5349-A79B-5961EADC9FEF}">
      <dgm:prSet/>
      <dgm:spPr/>
    </dgm:pt>
    <dgm:pt modelId="{191FCDCA-177A-CA4C-88C9-D4B642007724}">
      <dgm:prSet custT="1"/>
      <dgm:spPr/>
      <dgm:t>
        <a:bodyPr/>
        <a:lstStyle/>
        <a:p>
          <a:endParaRPr lang="en-US" sz="2000" dirty="0"/>
        </a:p>
      </dgm:t>
    </dgm:pt>
    <dgm:pt modelId="{10075A51-32FB-BD45-9A94-8CC0EB8A05F0}" type="parTrans" cxnId="{E1BFD869-7073-9D4F-A54A-62396AB4C87D}">
      <dgm:prSet/>
      <dgm:spPr/>
    </dgm:pt>
    <dgm:pt modelId="{8C024959-D14D-8345-BA3B-DDA6DDE8F311}" type="sibTrans" cxnId="{E1BFD869-7073-9D4F-A54A-62396AB4C87D}">
      <dgm:prSet/>
      <dgm:spPr/>
    </dgm:pt>
    <dgm:pt modelId="{8F149254-0527-5A4D-B667-9020C2D3C4BC}" type="pres">
      <dgm:prSet presAssocID="{F87BF49E-35B5-458E-8F41-5F30FCCAB4BE}" presName="Name0" presStyleCnt="0">
        <dgm:presLayoutVars>
          <dgm:dir/>
          <dgm:animLvl val="lvl"/>
          <dgm:resizeHandles val="exact"/>
        </dgm:presLayoutVars>
      </dgm:prSet>
      <dgm:spPr/>
    </dgm:pt>
    <dgm:pt modelId="{1B911B03-A717-294F-AEC0-9CA8EC6212C9}" type="pres">
      <dgm:prSet presAssocID="{7C38C09E-6777-4A1E-86FD-18C6CEFDA2D5}" presName="linNode" presStyleCnt="0"/>
      <dgm:spPr/>
    </dgm:pt>
    <dgm:pt modelId="{5DB8386E-4F9F-E349-BD1A-2C6E07A23926}" type="pres">
      <dgm:prSet presAssocID="{7C38C09E-6777-4A1E-86FD-18C6CEFDA2D5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4514F66-8723-DA46-8134-42425ED28CBB}" type="pres">
      <dgm:prSet presAssocID="{7C38C09E-6777-4A1E-86FD-18C6CEFDA2D5}" presName="descendantText" presStyleLbl="alignAccFollowNode1" presStyleIdx="0" presStyleCnt="2" custLinFactNeighborY="-5">
        <dgm:presLayoutVars>
          <dgm:bulletEnabled val="1"/>
        </dgm:presLayoutVars>
      </dgm:prSet>
      <dgm:spPr/>
    </dgm:pt>
    <dgm:pt modelId="{4AE0753A-8418-C94D-83C5-CE6F0C9C25A9}" type="pres">
      <dgm:prSet presAssocID="{FB99457D-97C9-4E30-90FA-DDE7F1511B31}" presName="sp" presStyleCnt="0"/>
      <dgm:spPr/>
    </dgm:pt>
    <dgm:pt modelId="{D0B00143-F629-3D4D-B3FB-DF914C2617BE}" type="pres">
      <dgm:prSet presAssocID="{871EDA3D-FF6F-4569-910D-FEB2F1EC1665}" presName="linNode" presStyleCnt="0"/>
      <dgm:spPr/>
    </dgm:pt>
    <dgm:pt modelId="{979F767F-27FD-D440-8412-581B472B9444}" type="pres">
      <dgm:prSet presAssocID="{871EDA3D-FF6F-4569-910D-FEB2F1EC166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3D4292FD-4EC5-D14D-80E3-8D9386F8B619}" type="pres">
      <dgm:prSet presAssocID="{871EDA3D-FF6F-4569-910D-FEB2F1EC166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BB22E0A-82B1-1349-89C5-0877DE14F212}" srcId="{7C38C09E-6777-4A1E-86FD-18C6CEFDA2D5}" destId="{4DB76E11-59E9-3549-AAAE-F692639016F4}" srcOrd="0" destOrd="0" parTransId="{1547E282-87C5-2040-98F6-04B9C9B9E566}" sibTransId="{B36E83EF-7604-D040-9D62-C4C83D8E9DDE}"/>
    <dgm:cxn modelId="{7A26510E-72C5-8943-B683-E5DCADA927D9}" srcId="{7C38C09E-6777-4A1E-86FD-18C6CEFDA2D5}" destId="{CEB41F09-7507-5349-BEA7-660554043B69}" srcOrd="1" destOrd="0" parTransId="{E6E7A476-9422-A04E-95F4-91F94786302D}" sibTransId="{95EE5713-FB7B-2442-8587-D3E9062111E7}"/>
    <dgm:cxn modelId="{036EB112-E3D4-5349-A79B-5961EADC9FEF}" srcId="{871EDA3D-FF6F-4569-910D-FEB2F1EC1665}" destId="{FEE76211-C28B-4242-86FE-A2572A0DB99F}" srcOrd="2" destOrd="0" parTransId="{F9804A60-9433-8E4D-8952-C1CDC9DF45B5}" sibTransId="{B9C5D92D-CAD6-4C4A-95F9-3A70DCE89D2E}"/>
    <dgm:cxn modelId="{0BAF781B-46FF-4346-9432-F2D135F9EBFA}" srcId="{7C38C09E-6777-4A1E-86FD-18C6CEFDA2D5}" destId="{07D45210-ACF0-B945-86A8-834C882A2DB5}" srcOrd="2" destOrd="0" parTransId="{FCF0D199-256A-6240-BC0F-B90E265589D8}" sibTransId="{B2B5B429-0179-1B44-A8C3-CC6FBA28EBAD}"/>
    <dgm:cxn modelId="{10271023-1960-A548-8FE2-0BC024CAA5AC}" srcId="{871EDA3D-FF6F-4569-910D-FEB2F1EC1665}" destId="{512E956C-BAED-4B40-98BF-AC62A9EA1F5C}" srcOrd="4" destOrd="0" parTransId="{5DB37130-25D2-F34B-B930-6CB027B1A2FC}" sibTransId="{CD58C5F1-0FBA-4A45-8B6C-2CC2C2780F08}"/>
    <dgm:cxn modelId="{E488432F-F9BC-7145-B3D9-3B9454895225}" type="presOf" srcId="{BD70966E-DE40-8446-8E7E-3364595A425E}" destId="{3D4292FD-4EC5-D14D-80E3-8D9386F8B619}" srcOrd="0" destOrd="1" presId="urn:microsoft.com/office/officeart/2005/8/layout/vList5"/>
    <dgm:cxn modelId="{1A064534-10C2-C54B-A3B0-16347C906D17}" type="presOf" srcId="{512E956C-BAED-4B40-98BF-AC62A9EA1F5C}" destId="{3D4292FD-4EC5-D14D-80E3-8D9386F8B619}" srcOrd="0" destOrd="4" presId="urn:microsoft.com/office/officeart/2005/8/layout/vList5"/>
    <dgm:cxn modelId="{83A1DB3D-1109-944A-BA0F-92D1A95F8592}" type="presOf" srcId="{CEB41F09-7507-5349-BEA7-660554043B69}" destId="{64514F66-8723-DA46-8134-42425ED28CBB}" srcOrd="0" destOrd="1" presId="urn:microsoft.com/office/officeart/2005/8/layout/vList5"/>
    <dgm:cxn modelId="{6A448E53-2CFB-594D-95F8-B0C925E1619F}" srcId="{7C38C09E-6777-4A1E-86FD-18C6CEFDA2D5}" destId="{CB6F41B6-6B22-B24B-8194-9D3146678901}" srcOrd="3" destOrd="0" parTransId="{162321FF-928E-5F46-B353-CC4127B17AF2}" sibTransId="{0646E78E-FBFB-E748-91F2-8280F0D6E5C6}"/>
    <dgm:cxn modelId="{D7F74667-19B0-9846-8503-9602DCD9885F}" srcId="{871EDA3D-FF6F-4569-910D-FEB2F1EC1665}" destId="{BD70966E-DE40-8446-8E7E-3364595A425E}" srcOrd="1" destOrd="0" parTransId="{0ECE616D-1016-A842-9FE9-35FC5019630B}" sibTransId="{4E0E5026-1A25-A249-BC24-65C44FC4A11E}"/>
    <dgm:cxn modelId="{E1BFD869-7073-9D4F-A54A-62396AB4C87D}" srcId="{871EDA3D-FF6F-4569-910D-FEB2F1EC1665}" destId="{191FCDCA-177A-CA4C-88C9-D4B642007724}" srcOrd="0" destOrd="0" parTransId="{10075A51-32FB-BD45-9A94-8CC0EB8A05F0}" sibTransId="{8C024959-D14D-8345-BA3B-DDA6DDE8F311}"/>
    <dgm:cxn modelId="{D753FA71-7A7D-E547-BEFF-7A186FB537FB}" srcId="{871EDA3D-FF6F-4569-910D-FEB2F1EC1665}" destId="{E4C7111A-8CE8-5047-BC12-15BB5ED05444}" srcOrd="3" destOrd="0" parTransId="{1A051CA4-99CF-D445-AB4A-9345612DA771}" sibTransId="{6C68B014-3743-EE47-8FBA-0B9AB280B222}"/>
    <dgm:cxn modelId="{3B03E377-029C-B94E-B8B0-97CE015B8FD7}" type="presOf" srcId="{4DB76E11-59E9-3549-AAAE-F692639016F4}" destId="{64514F66-8723-DA46-8134-42425ED28CBB}" srcOrd="0" destOrd="0" presId="urn:microsoft.com/office/officeart/2005/8/layout/vList5"/>
    <dgm:cxn modelId="{5E0B0C7A-7F7F-4DE3-BEF3-1F482AF3BF4D}" srcId="{F87BF49E-35B5-458E-8F41-5F30FCCAB4BE}" destId="{7C38C09E-6777-4A1E-86FD-18C6CEFDA2D5}" srcOrd="0" destOrd="0" parTransId="{DC88CC85-4F38-4A29-ACB7-CDB56B510514}" sibTransId="{FB99457D-97C9-4E30-90FA-DDE7F1511B31}"/>
    <dgm:cxn modelId="{D1D30495-00E1-4F41-AD88-2CDA28B9D2EC}" type="presOf" srcId="{F87BF49E-35B5-458E-8F41-5F30FCCAB4BE}" destId="{8F149254-0527-5A4D-B667-9020C2D3C4BC}" srcOrd="0" destOrd="0" presId="urn:microsoft.com/office/officeart/2005/8/layout/vList5"/>
    <dgm:cxn modelId="{BE1EAA9A-D13E-B240-A2D0-B8EB7AC3FC69}" type="presOf" srcId="{871EDA3D-FF6F-4569-910D-FEB2F1EC1665}" destId="{979F767F-27FD-D440-8412-581B472B9444}" srcOrd="0" destOrd="0" presId="urn:microsoft.com/office/officeart/2005/8/layout/vList5"/>
    <dgm:cxn modelId="{ABD96BA5-D846-0B46-9283-2ECADC629AD7}" type="presOf" srcId="{E4C7111A-8CE8-5047-BC12-15BB5ED05444}" destId="{3D4292FD-4EC5-D14D-80E3-8D9386F8B619}" srcOrd="0" destOrd="3" presId="urn:microsoft.com/office/officeart/2005/8/layout/vList5"/>
    <dgm:cxn modelId="{C08CD7AE-9B63-1A48-AA74-D43F41E62C3A}" type="presOf" srcId="{7C38C09E-6777-4A1E-86FD-18C6CEFDA2D5}" destId="{5DB8386E-4F9F-E349-BD1A-2C6E07A23926}" srcOrd="0" destOrd="0" presId="urn:microsoft.com/office/officeart/2005/8/layout/vList5"/>
    <dgm:cxn modelId="{FF6569B4-D659-4842-8B4E-8D467B2DD6E8}" type="presOf" srcId="{CB6F41B6-6B22-B24B-8194-9D3146678901}" destId="{64514F66-8723-DA46-8134-42425ED28CBB}" srcOrd="0" destOrd="3" presId="urn:microsoft.com/office/officeart/2005/8/layout/vList5"/>
    <dgm:cxn modelId="{70C43BC0-DE33-1449-8812-9BF1F42EDC12}" type="presOf" srcId="{191FCDCA-177A-CA4C-88C9-D4B642007724}" destId="{3D4292FD-4EC5-D14D-80E3-8D9386F8B619}" srcOrd="0" destOrd="0" presId="urn:microsoft.com/office/officeart/2005/8/layout/vList5"/>
    <dgm:cxn modelId="{04B2D3CC-5363-3C42-A2CD-94636EA4F3ED}" type="presOf" srcId="{07D45210-ACF0-B945-86A8-834C882A2DB5}" destId="{64514F66-8723-DA46-8134-42425ED28CBB}" srcOrd="0" destOrd="2" presId="urn:microsoft.com/office/officeart/2005/8/layout/vList5"/>
    <dgm:cxn modelId="{882227CD-EABA-4DF4-9D04-534F29C52B95}" srcId="{F87BF49E-35B5-458E-8F41-5F30FCCAB4BE}" destId="{871EDA3D-FF6F-4569-910D-FEB2F1EC1665}" srcOrd="1" destOrd="0" parTransId="{7BAD401F-3A72-4B92-B347-D83E393566A3}" sibTransId="{FD0B0F8F-66DA-49E9-A146-C1FCA9359EB6}"/>
    <dgm:cxn modelId="{EEE642E5-5942-8640-B06F-598B76455EA8}" type="presOf" srcId="{FEE76211-C28B-4242-86FE-A2572A0DB99F}" destId="{3D4292FD-4EC5-D14D-80E3-8D9386F8B619}" srcOrd="0" destOrd="2" presId="urn:microsoft.com/office/officeart/2005/8/layout/vList5"/>
    <dgm:cxn modelId="{99A073C1-8AC3-8E4D-A21F-4E4CDAB5B1A0}" type="presParOf" srcId="{8F149254-0527-5A4D-B667-9020C2D3C4BC}" destId="{1B911B03-A717-294F-AEC0-9CA8EC6212C9}" srcOrd="0" destOrd="0" presId="urn:microsoft.com/office/officeart/2005/8/layout/vList5"/>
    <dgm:cxn modelId="{8B68BD2D-C47B-9644-A39C-BF35478322F1}" type="presParOf" srcId="{1B911B03-A717-294F-AEC0-9CA8EC6212C9}" destId="{5DB8386E-4F9F-E349-BD1A-2C6E07A23926}" srcOrd="0" destOrd="0" presId="urn:microsoft.com/office/officeart/2005/8/layout/vList5"/>
    <dgm:cxn modelId="{8F863FD3-3DEA-094B-AF37-9AFE6A88C93A}" type="presParOf" srcId="{1B911B03-A717-294F-AEC0-9CA8EC6212C9}" destId="{64514F66-8723-DA46-8134-42425ED28CBB}" srcOrd="1" destOrd="0" presId="urn:microsoft.com/office/officeart/2005/8/layout/vList5"/>
    <dgm:cxn modelId="{1C5DD2C4-CB27-344A-898B-9E9544220937}" type="presParOf" srcId="{8F149254-0527-5A4D-B667-9020C2D3C4BC}" destId="{4AE0753A-8418-C94D-83C5-CE6F0C9C25A9}" srcOrd="1" destOrd="0" presId="urn:microsoft.com/office/officeart/2005/8/layout/vList5"/>
    <dgm:cxn modelId="{F7AF9064-C107-E144-858F-99A84E269E42}" type="presParOf" srcId="{8F149254-0527-5A4D-B667-9020C2D3C4BC}" destId="{D0B00143-F629-3D4D-B3FB-DF914C2617BE}" srcOrd="2" destOrd="0" presId="urn:microsoft.com/office/officeart/2005/8/layout/vList5"/>
    <dgm:cxn modelId="{86B2FA16-5E63-6744-9C22-34F329822F4F}" type="presParOf" srcId="{D0B00143-F629-3D4D-B3FB-DF914C2617BE}" destId="{979F767F-27FD-D440-8412-581B472B9444}" srcOrd="0" destOrd="0" presId="urn:microsoft.com/office/officeart/2005/8/layout/vList5"/>
    <dgm:cxn modelId="{8D2950F4-61D7-9247-A336-99370CDEEF0A}" type="presParOf" srcId="{D0B00143-F629-3D4D-B3FB-DF914C2617BE}" destId="{3D4292FD-4EC5-D14D-80E3-8D9386F8B6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1F343F-1960-444C-9ACA-2B6475FA62D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3B3FED-4D31-4677-AF4E-7B5F2C0EC791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Develop a remote sensing approach to classify mangrove species and assess their health</a:t>
          </a:r>
        </a:p>
      </dgm:t>
    </dgm:pt>
    <dgm:pt modelId="{1B870C42-15DA-46C9-9855-CB571A7E8040}" type="parTrans" cxnId="{3D05FA26-3C80-414C-BD8C-4DAD64824631}">
      <dgm:prSet/>
      <dgm:spPr/>
      <dgm:t>
        <a:bodyPr/>
        <a:lstStyle/>
        <a:p>
          <a:endParaRPr lang="en-US"/>
        </a:p>
      </dgm:t>
    </dgm:pt>
    <dgm:pt modelId="{8E3155F3-F9D7-4023-B1C6-93BFA92309DB}" type="sibTrans" cxnId="{3D05FA26-3C80-414C-BD8C-4DAD64824631}">
      <dgm:prSet/>
      <dgm:spPr/>
      <dgm:t>
        <a:bodyPr/>
        <a:lstStyle/>
        <a:p>
          <a:endParaRPr lang="en-US"/>
        </a:p>
      </dgm:t>
    </dgm:pt>
    <dgm:pt modelId="{A2B27250-A521-4146-AD8D-1EA4601542D6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Achieve reasonable efficiencies and purities while using a minimum number of measurements</a:t>
          </a:r>
        </a:p>
      </dgm:t>
    </dgm:pt>
    <dgm:pt modelId="{E8B2E956-1461-4B7B-8AC4-57C6BE08B5E8}" type="parTrans" cxnId="{055DC8D1-5E74-4A42-B08F-A002E1B097C4}">
      <dgm:prSet/>
      <dgm:spPr/>
      <dgm:t>
        <a:bodyPr/>
        <a:lstStyle/>
        <a:p>
          <a:endParaRPr lang="en-US"/>
        </a:p>
      </dgm:t>
    </dgm:pt>
    <dgm:pt modelId="{E35E2A9F-ABF6-43AF-B1E7-DCD380B17C56}" type="sibTrans" cxnId="{055DC8D1-5E74-4A42-B08F-A002E1B097C4}">
      <dgm:prSet/>
      <dgm:spPr/>
      <dgm:t>
        <a:bodyPr/>
        <a:lstStyle/>
        <a:p>
          <a:endParaRPr lang="en-US"/>
        </a:p>
      </dgm:t>
    </dgm:pt>
    <dgm:pt modelId="{2324F109-4742-4819-9FB1-88045262028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Maintain a high spectral resolution to ensure the measurement taking process is quick and easy</a:t>
          </a:r>
        </a:p>
      </dgm:t>
    </dgm:pt>
    <dgm:pt modelId="{7315AF87-FEFA-4C3A-B783-6662EE58FE10}" type="parTrans" cxnId="{F08C02DE-8B5D-46D3-B600-D12B57005FC2}">
      <dgm:prSet/>
      <dgm:spPr/>
      <dgm:t>
        <a:bodyPr/>
        <a:lstStyle/>
        <a:p>
          <a:endParaRPr lang="en-US"/>
        </a:p>
      </dgm:t>
    </dgm:pt>
    <dgm:pt modelId="{57E6D3FA-003D-4554-9176-B931637B7E82}" type="sibTrans" cxnId="{F08C02DE-8B5D-46D3-B600-D12B57005FC2}">
      <dgm:prSet/>
      <dgm:spPr/>
      <dgm:t>
        <a:bodyPr/>
        <a:lstStyle/>
        <a:p>
          <a:endParaRPr lang="en-US"/>
        </a:p>
      </dgm:t>
    </dgm:pt>
    <dgm:pt modelId="{94FF8307-B474-4C7A-BA8A-E58AF1907DA1}" type="pres">
      <dgm:prSet presAssocID="{FE1F343F-1960-444C-9ACA-2B6475FA62D5}" presName="root" presStyleCnt="0">
        <dgm:presLayoutVars>
          <dgm:dir/>
          <dgm:resizeHandles val="exact"/>
        </dgm:presLayoutVars>
      </dgm:prSet>
      <dgm:spPr/>
    </dgm:pt>
    <dgm:pt modelId="{11059CAA-A868-496B-AAD1-36939CDCA2EF}" type="pres">
      <dgm:prSet presAssocID="{B73B3FED-4D31-4677-AF4E-7B5F2C0EC791}" presName="compNode" presStyleCnt="0"/>
      <dgm:spPr/>
    </dgm:pt>
    <dgm:pt modelId="{A3AF5851-38EC-44C5-B9D3-1E8AAE7ECE06}" type="pres">
      <dgm:prSet presAssocID="{B73B3FED-4D31-4677-AF4E-7B5F2C0EC791}" presName="bgRect" presStyleLbl="bgShp" presStyleIdx="0" presStyleCnt="3" custLinFactNeighborX="-30" custLinFactNeighborY="-557"/>
      <dgm:spPr/>
    </dgm:pt>
    <dgm:pt modelId="{72B1C7D6-E1BA-40AB-BA35-43749A23A96B}" type="pres">
      <dgm:prSet presAssocID="{B73B3FED-4D31-4677-AF4E-7B5F2C0EC791}" presName="iconRect" presStyleLbl="node1" presStyleIdx="0" presStyleCnt="3" custLinFactX="200000" custLinFactNeighborX="281470" custLinFactNeighborY="134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0E5E7C2-3CBC-40C5-8E7B-71C8BB7061A1}" type="pres">
      <dgm:prSet presAssocID="{B73B3FED-4D31-4677-AF4E-7B5F2C0EC791}" presName="spaceRect" presStyleCnt="0"/>
      <dgm:spPr/>
    </dgm:pt>
    <dgm:pt modelId="{039D04D6-3A32-4A84-AEC5-1D34C1380618}" type="pres">
      <dgm:prSet presAssocID="{B73B3FED-4D31-4677-AF4E-7B5F2C0EC791}" presName="parTx" presStyleLbl="revTx" presStyleIdx="0" presStyleCnt="3" custScaleX="103933" custLinFactNeighborX="-39077" custLinFactNeighborY="-557">
        <dgm:presLayoutVars>
          <dgm:chMax val="0"/>
          <dgm:chPref val="0"/>
        </dgm:presLayoutVars>
      </dgm:prSet>
      <dgm:spPr/>
    </dgm:pt>
    <dgm:pt modelId="{59C1AF29-ADFA-4A63-BA68-CAB1EC534C54}" type="pres">
      <dgm:prSet presAssocID="{8E3155F3-F9D7-4023-B1C6-93BFA92309DB}" presName="sibTrans" presStyleCnt="0"/>
      <dgm:spPr/>
    </dgm:pt>
    <dgm:pt modelId="{692632B0-EB29-4E9D-9037-20C1D0CD3594}" type="pres">
      <dgm:prSet presAssocID="{A2B27250-A521-4146-AD8D-1EA4601542D6}" presName="compNode" presStyleCnt="0"/>
      <dgm:spPr/>
    </dgm:pt>
    <dgm:pt modelId="{67A23828-9507-44FB-96D3-31F9EA2FD63D}" type="pres">
      <dgm:prSet presAssocID="{A2B27250-A521-4146-AD8D-1EA4601542D6}" presName="bgRect" presStyleLbl="bgShp" presStyleIdx="1" presStyleCnt="3"/>
      <dgm:spPr/>
    </dgm:pt>
    <dgm:pt modelId="{53840408-3CC7-4CA6-805A-18F32702BC9C}" type="pres">
      <dgm:prSet presAssocID="{A2B27250-A521-4146-AD8D-1EA4601542D6}" presName="iconRect" presStyleLbl="node1" presStyleIdx="1" presStyleCnt="3" custLinFactX="200000" custLinFactNeighborX="281608" custLinFactNeighborY="2320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8AA53DB9-9DB8-4D30-90A4-9D4646E73C78}" type="pres">
      <dgm:prSet presAssocID="{A2B27250-A521-4146-AD8D-1EA4601542D6}" presName="spaceRect" presStyleCnt="0"/>
      <dgm:spPr/>
    </dgm:pt>
    <dgm:pt modelId="{156C4205-BA0B-45F8-980C-8D86D6C76277}" type="pres">
      <dgm:prSet presAssocID="{A2B27250-A521-4146-AD8D-1EA4601542D6}" presName="parTx" presStyleLbl="revTx" presStyleIdx="1" presStyleCnt="3" custScaleX="105410" custLinFactNeighborX="-39297" custLinFactNeighborY="-130">
        <dgm:presLayoutVars>
          <dgm:chMax val="0"/>
          <dgm:chPref val="0"/>
        </dgm:presLayoutVars>
      </dgm:prSet>
      <dgm:spPr/>
    </dgm:pt>
    <dgm:pt modelId="{BB557062-361A-4EA3-AAF3-F31C9E0346EA}" type="pres">
      <dgm:prSet presAssocID="{E35E2A9F-ABF6-43AF-B1E7-DCD380B17C56}" presName="sibTrans" presStyleCnt="0"/>
      <dgm:spPr/>
    </dgm:pt>
    <dgm:pt modelId="{FC4E10C9-6AF4-4B2B-8897-726A161416DA}" type="pres">
      <dgm:prSet presAssocID="{2324F109-4742-4819-9FB1-88045262028A}" presName="compNode" presStyleCnt="0"/>
      <dgm:spPr/>
    </dgm:pt>
    <dgm:pt modelId="{B4BE0985-BB91-4B8B-8979-30C0726EA6BC}" type="pres">
      <dgm:prSet presAssocID="{2324F109-4742-4819-9FB1-88045262028A}" presName="bgRect" presStyleLbl="bgShp" presStyleIdx="2" presStyleCnt="3" custLinFactNeighborY="297"/>
      <dgm:spPr/>
    </dgm:pt>
    <dgm:pt modelId="{4ECB409B-BE74-4B1F-88FD-112235113ED7}" type="pres">
      <dgm:prSet presAssocID="{2324F109-4742-4819-9FB1-88045262028A}" presName="iconRect" presStyleLbl="node1" presStyleIdx="2" presStyleCnt="3" custLinFactX="200000" custLinFactNeighborX="281608" custLinFactNeighborY="309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C880FEF6-DC26-4D98-B3F4-36E3C0571A1B}" type="pres">
      <dgm:prSet presAssocID="{2324F109-4742-4819-9FB1-88045262028A}" presName="spaceRect" presStyleCnt="0"/>
      <dgm:spPr/>
    </dgm:pt>
    <dgm:pt modelId="{72D6D1D4-EED6-4171-8A88-FAF713B41635}" type="pres">
      <dgm:prSet presAssocID="{2324F109-4742-4819-9FB1-88045262028A}" presName="parTx" presStyleLbl="revTx" presStyleIdx="2" presStyleCnt="3" custScaleX="103141" custLinFactNeighborX="-39078" custLinFactNeighborY="297">
        <dgm:presLayoutVars>
          <dgm:chMax val="0"/>
          <dgm:chPref val="0"/>
        </dgm:presLayoutVars>
      </dgm:prSet>
      <dgm:spPr/>
    </dgm:pt>
  </dgm:ptLst>
  <dgm:cxnLst>
    <dgm:cxn modelId="{3D05FA26-3C80-414C-BD8C-4DAD64824631}" srcId="{FE1F343F-1960-444C-9ACA-2B6475FA62D5}" destId="{B73B3FED-4D31-4677-AF4E-7B5F2C0EC791}" srcOrd="0" destOrd="0" parTransId="{1B870C42-15DA-46C9-9855-CB571A7E8040}" sibTransId="{8E3155F3-F9D7-4023-B1C6-93BFA92309DB}"/>
    <dgm:cxn modelId="{87851B27-CEA9-4EB8-875C-5B03785ECF9F}" type="presOf" srcId="{2324F109-4742-4819-9FB1-88045262028A}" destId="{72D6D1D4-EED6-4171-8A88-FAF713B41635}" srcOrd="0" destOrd="0" presId="urn:microsoft.com/office/officeart/2018/2/layout/IconVerticalSolidList"/>
    <dgm:cxn modelId="{D82FAB5B-4701-46BD-98D0-9E9D8F323BA7}" type="presOf" srcId="{B73B3FED-4D31-4677-AF4E-7B5F2C0EC791}" destId="{039D04D6-3A32-4A84-AEC5-1D34C1380618}" srcOrd="0" destOrd="0" presId="urn:microsoft.com/office/officeart/2018/2/layout/IconVerticalSolidList"/>
    <dgm:cxn modelId="{D808DAC8-ED7C-465F-9E00-B50655C96A97}" type="presOf" srcId="{FE1F343F-1960-444C-9ACA-2B6475FA62D5}" destId="{94FF8307-B474-4C7A-BA8A-E58AF1907DA1}" srcOrd="0" destOrd="0" presId="urn:microsoft.com/office/officeart/2018/2/layout/IconVerticalSolidList"/>
    <dgm:cxn modelId="{055DC8D1-5E74-4A42-B08F-A002E1B097C4}" srcId="{FE1F343F-1960-444C-9ACA-2B6475FA62D5}" destId="{A2B27250-A521-4146-AD8D-1EA4601542D6}" srcOrd="1" destOrd="0" parTransId="{E8B2E956-1461-4B7B-8AC4-57C6BE08B5E8}" sibTransId="{E35E2A9F-ABF6-43AF-B1E7-DCD380B17C56}"/>
    <dgm:cxn modelId="{F08C02DE-8B5D-46D3-B600-D12B57005FC2}" srcId="{FE1F343F-1960-444C-9ACA-2B6475FA62D5}" destId="{2324F109-4742-4819-9FB1-88045262028A}" srcOrd="2" destOrd="0" parTransId="{7315AF87-FEFA-4C3A-B783-6662EE58FE10}" sibTransId="{57E6D3FA-003D-4554-9176-B931637B7E82}"/>
    <dgm:cxn modelId="{45511BE7-05AC-4005-B40A-BD213427E63F}" type="presOf" srcId="{A2B27250-A521-4146-AD8D-1EA4601542D6}" destId="{156C4205-BA0B-45F8-980C-8D86D6C76277}" srcOrd="0" destOrd="0" presId="urn:microsoft.com/office/officeart/2018/2/layout/IconVerticalSolidList"/>
    <dgm:cxn modelId="{2C6B47F5-0595-4F04-9343-C2D07DC2D321}" type="presParOf" srcId="{94FF8307-B474-4C7A-BA8A-E58AF1907DA1}" destId="{11059CAA-A868-496B-AAD1-36939CDCA2EF}" srcOrd="0" destOrd="0" presId="urn:microsoft.com/office/officeart/2018/2/layout/IconVerticalSolidList"/>
    <dgm:cxn modelId="{3B53F426-936E-4D24-AC4A-4A21DF1C2C60}" type="presParOf" srcId="{11059CAA-A868-496B-AAD1-36939CDCA2EF}" destId="{A3AF5851-38EC-44C5-B9D3-1E8AAE7ECE06}" srcOrd="0" destOrd="0" presId="urn:microsoft.com/office/officeart/2018/2/layout/IconVerticalSolidList"/>
    <dgm:cxn modelId="{58FF3E35-53A5-43F5-BBC2-2FE31C0ECCCE}" type="presParOf" srcId="{11059CAA-A868-496B-AAD1-36939CDCA2EF}" destId="{72B1C7D6-E1BA-40AB-BA35-43749A23A96B}" srcOrd="1" destOrd="0" presId="urn:microsoft.com/office/officeart/2018/2/layout/IconVerticalSolidList"/>
    <dgm:cxn modelId="{6534D18A-06B4-4CE5-98C8-E4B57BB7ECA1}" type="presParOf" srcId="{11059CAA-A868-496B-AAD1-36939CDCA2EF}" destId="{70E5E7C2-3CBC-40C5-8E7B-71C8BB7061A1}" srcOrd="2" destOrd="0" presId="urn:microsoft.com/office/officeart/2018/2/layout/IconVerticalSolidList"/>
    <dgm:cxn modelId="{E7C8D93F-B91D-4848-91E3-56CCA6D79ED6}" type="presParOf" srcId="{11059CAA-A868-496B-AAD1-36939CDCA2EF}" destId="{039D04D6-3A32-4A84-AEC5-1D34C1380618}" srcOrd="3" destOrd="0" presId="urn:microsoft.com/office/officeart/2018/2/layout/IconVerticalSolidList"/>
    <dgm:cxn modelId="{F7AA98BE-676A-4A89-B552-A597E71B34D5}" type="presParOf" srcId="{94FF8307-B474-4C7A-BA8A-E58AF1907DA1}" destId="{59C1AF29-ADFA-4A63-BA68-CAB1EC534C54}" srcOrd="1" destOrd="0" presId="urn:microsoft.com/office/officeart/2018/2/layout/IconVerticalSolidList"/>
    <dgm:cxn modelId="{58CE8685-BB41-4313-B098-F7E5247224DE}" type="presParOf" srcId="{94FF8307-B474-4C7A-BA8A-E58AF1907DA1}" destId="{692632B0-EB29-4E9D-9037-20C1D0CD3594}" srcOrd="2" destOrd="0" presId="urn:microsoft.com/office/officeart/2018/2/layout/IconVerticalSolidList"/>
    <dgm:cxn modelId="{FB180890-775E-49E8-81AA-7E0CF42AA69C}" type="presParOf" srcId="{692632B0-EB29-4E9D-9037-20C1D0CD3594}" destId="{67A23828-9507-44FB-96D3-31F9EA2FD63D}" srcOrd="0" destOrd="0" presId="urn:microsoft.com/office/officeart/2018/2/layout/IconVerticalSolidList"/>
    <dgm:cxn modelId="{C6D0989F-EC82-4EA3-A804-F601F7D9F661}" type="presParOf" srcId="{692632B0-EB29-4E9D-9037-20C1D0CD3594}" destId="{53840408-3CC7-4CA6-805A-18F32702BC9C}" srcOrd="1" destOrd="0" presId="urn:microsoft.com/office/officeart/2018/2/layout/IconVerticalSolidList"/>
    <dgm:cxn modelId="{BCC3D9E5-7142-462C-B128-E83107C1F15E}" type="presParOf" srcId="{692632B0-EB29-4E9D-9037-20C1D0CD3594}" destId="{8AA53DB9-9DB8-4D30-90A4-9D4646E73C78}" srcOrd="2" destOrd="0" presId="urn:microsoft.com/office/officeart/2018/2/layout/IconVerticalSolidList"/>
    <dgm:cxn modelId="{3DDC2E9E-916E-42D1-80DA-AA0D87D9177F}" type="presParOf" srcId="{692632B0-EB29-4E9D-9037-20C1D0CD3594}" destId="{156C4205-BA0B-45F8-980C-8D86D6C76277}" srcOrd="3" destOrd="0" presId="urn:microsoft.com/office/officeart/2018/2/layout/IconVerticalSolidList"/>
    <dgm:cxn modelId="{FED47261-6879-4FFB-BC36-16D40DDD82B6}" type="presParOf" srcId="{94FF8307-B474-4C7A-BA8A-E58AF1907DA1}" destId="{BB557062-361A-4EA3-AAF3-F31C9E0346EA}" srcOrd="3" destOrd="0" presId="urn:microsoft.com/office/officeart/2018/2/layout/IconVerticalSolidList"/>
    <dgm:cxn modelId="{1D4D2A2D-B340-419D-8065-7753586BAFEE}" type="presParOf" srcId="{94FF8307-B474-4C7A-BA8A-E58AF1907DA1}" destId="{FC4E10C9-6AF4-4B2B-8897-726A161416DA}" srcOrd="4" destOrd="0" presId="urn:microsoft.com/office/officeart/2018/2/layout/IconVerticalSolidList"/>
    <dgm:cxn modelId="{0C9058FD-8DBD-4357-9EBF-489D5C44568D}" type="presParOf" srcId="{FC4E10C9-6AF4-4B2B-8897-726A161416DA}" destId="{B4BE0985-BB91-4B8B-8979-30C0726EA6BC}" srcOrd="0" destOrd="0" presId="urn:microsoft.com/office/officeart/2018/2/layout/IconVerticalSolidList"/>
    <dgm:cxn modelId="{66D63DB2-C44D-48D8-9634-8AB2D2E0945E}" type="presParOf" srcId="{FC4E10C9-6AF4-4B2B-8897-726A161416DA}" destId="{4ECB409B-BE74-4B1F-88FD-112235113ED7}" srcOrd="1" destOrd="0" presId="urn:microsoft.com/office/officeart/2018/2/layout/IconVerticalSolidList"/>
    <dgm:cxn modelId="{C74FEABC-1842-467C-8DB4-60A4F85904B4}" type="presParOf" srcId="{FC4E10C9-6AF4-4B2B-8897-726A161416DA}" destId="{C880FEF6-DC26-4D98-B3F4-36E3C0571A1B}" srcOrd="2" destOrd="0" presId="urn:microsoft.com/office/officeart/2018/2/layout/IconVerticalSolidList"/>
    <dgm:cxn modelId="{22AFDDF7-E26E-4F57-A328-0783D883F342}" type="presParOf" srcId="{FC4E10C9-6AF4-4B2B-8897-726A161416DA}" destId="{72D6D1D4-EED6-4171-8A88-FAF713B416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B281F-7D9D-224C-85C7-073D0892A146}">
      <dsp:nvSpPr>
        <dsp:cNvPr id="0" name=""/>
        <dsp:cNvSpPr/>
      </dsp:nvSpPr>
      <dsp:spPr>
        <a:xfrm>
          <a:off x="5328" y="575512"/>
          <a:ext cx="1651845" cy="99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are Mangroves?</a:t>
          </a:r>
        </a:p>
      </dsp:txBody>
      <dsp:txXfrm>
        <a:off x="34357" y="604541"/>
        <a:ext cx="1593787" cy="933049"/>
      </dsp:txXfrm>
    </dsp:sp>
    <dsp:sp modelId="{7FB37332-6625-F44E-A5F7-68DEAB7D210F}">
      <dsp:nvSpPr>
        <dsp:cNvPr id="0" name=""/>
        <dsp:cNvSpPr/>
      </dsp:nvSpPr>
      <dsp:spPr>
        <a:xfrm>
          <a:off x="1802536" y="866237"/>
          <a:ext cx="350191" cy="409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02536" y="948168"/>
        <a:ext cx="245134" cy="245795"/>
      </dsp:txXfrm>
    </dsp:sp>
    <dsp:sp modelId="{3E691FC7-85AA-A64E-9ED5-5D227CF161E8}">
      <dsp:nvSpPr>
        <dsp:cNvPr id="0" name=""/>
        <dsp:cNvSpPr/>
      </dsp:nvSpPr>
      <dsp:spPr>
        <a:xfrm>
          <a:off x="2317912" y="575512"/>
          <a:ext cx="1651845" cy="99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Aims</a:t>
          </a:r>
        </a:p>
      </dsp:txBody>
      <dsp:txXfrm>
        <a:off x="2346941" y="604541"/>
        <a:ext cx="1593787" cy="933049"/>
      </dsp:txXfrm>
    </dsp:sp>
    <dsp:sp modelId="{5D343199-90A8-C54B-BAA6-11D49324B225}">
      <dsp:nvSpPr>
        <dsp:cNvPr id="0" name=""/>
        <dsp:cNvSpPr/>
      </dsp:nvSpPr>
      <dsp:spPr>
        <a:xfrm>
          <a:off x="4115121" y="866237"/>
          <a:ext cx="350191" cy="409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15121" y="948168"/>
        <a:ext cx="245134" cy="245795"/>
      </dsp:txXfrm>
    </dsp:sp>
    <dsp:sp modelId="{869F1021-D01E-0447-A0B3-E19A36E3FBB1}">
      <dsp:nvSpPr>
        <dsp:cNvPr id="0" name=""/>
        <dsp:cNvSpPr/>
      </dsp:nvSpPr>
      <dsp:spPr>
        <a:xfrm>
          <a:off x="4630497" y="575512"/>
          <a:ext cx="1651845" cy="99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Reflectance</a:t>
          </a:r>
        </a:p>
      </dsp:txBody>
      <dsp:txXfrm>
        <a:off x="4659526" y="604541"/>
        <a:ext cx="1593787" cy="933049"/>
      </dsp:txXfrm>
    </dsp:sp>
    <dsp:sp modelId="{6C09E996-BF80-1245-BF58-D7122712CE06}">
      <dsp:nvSpPr>
        <dsp:cNvPr id="0" name=""/>
        <dsp:cNvSpPr/>
      </dsp:nvSpPr>
      <dsp:spPr>
        <a:xfrm>
          <a:off x="6427705" y="866237"/>
          <a:ext cx="350191" cy="409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427705" y="948168"/>
        <a:ext cx="245134" cy="245795"/>
      </dsp:txXfrm>
    </dsp:sp>
    <dsp:sp modelId="{6B6FA2DF-914D-9E43-8A09-FF5E63E967CE}">
      <dsp:nvSpPr>
        <dsp:cNvPr id="0" name=""/>
        <dsp:cNvSpPr/>
      </dsp:nvSpPr>
      <dsp:spPr>
        <a:xfrm>
          <a:off x="6943081" y="575512"/>
          <a:ext cx="1651845" cy="99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Data</a:t>
          </a:r>
        </a:p>
      </dsp:txBody>
      <dsp:txXfrm>
        <a:off x="6972110" y="604541"/>
        <a:ext cx="1593787" cy="933049"/>
      </dsp:txXfrm>
    </dsp:sp>
    <dsp:sp modelId="{65511BD2-4022-F846-8010-FC4BF0670CE7}">
      <dsp:nvSpPr>
        <dsp:cNvPr id="0" name=""/>
        <dsp:cNvSpPr/>
      </dsp:nvSpPr>
      <dsp:spPr>
        <a:xfrm>
          <a:off x="8740289" y="866237"/>
          <a:ext cx="350191" cy="409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740289" y="948168"/>
        <a:ext cx="245134" cy="245795"/>
      </dsp:txXfrm>
    </dsp:sp>
    <dsp:sp modelId="{16D5F8B2-8AD1-3944-90F5-68AC3796FD23}">
      <dsp:nvSpPr>
        <dsp:cNvPr id="0" name=""/>
        <dsp:cNvSpPr/>
      </dsp:nvSpPr>
      <dsp:spPr>
        <a:xfrm>
          <a:off x="9255665" y="575512"/>
          <a:ext cx="1651845" cy="99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Statistical Approach</a:t>
          </a:r>
        </a:p>
      </dsp:txBody>
      <dsp:txXfrm>
        <a:off x="9284694" y="604541"/>
        <a:ext cx="1593787" cy="933049"/>
      </dsp:txXfrm>
    </dsp:sp>
    <dsp:sp modelId="{B816588D-A34E-7848-8DDD-8CE89749E84C}">
      <dsp:nvSpPr>
        <dsp:cNvPr id="0" name=""/>
        <dsp:cNvSpPr/>
      </dsp:nvSpPr>
      <dsp:spPr>
        <a:xfrm rot="5400000">
          <a:off x="9906492" y="1682249"/>
          <a:ext cx="350191" cy="409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958691" y="1711982"/>
        <a:ext cx="245795" cy="245134"/>
      </dsp:txXfrm>
    </dsp:sp>
    <dsp:sp modelId="{6C0D64DC-37CB-1244-B85D-5C2EC7A01E5C}">
      <dsp:nvSpPr>
        <dsp:cNvPr id="0" name=""/>
        <dsp:cNvSpPr/>
      </dsp:nvSpPr>
      <dsp:spPr>
        <a:xfrm>
          <a:off x="9255665" y="2227358"/>
          <a:ext cx="1651845" cy="99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 I</a:t>
          </a:r>
        </a:p>
      </dsp:txBody>
      <dsp:txXfrm>
        <a:off x="9284694" y="2256387"/>
        <a:ext cx="1593787" cy="933049"/>
      </dsp:txXfrm>
    </dsp:sp>
    <dsp:sp modelId="{E0B27343-734E-8045-B785-55EA016888B3}">
      <dsp:nvSpPr>
        <dsp:cNvPr id="0" name=""/>
        <dsp:cNvSpPr/>
      </dsp:nvSpPr>
      <dsp:spPr>
        <a:xfrm rot="10800000">
          <a:off x="8760111" y="2518083"/>
          <a:ext cx="350191" cy="409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865168" y="2600014"/>
        <a:ext cx="245134" cy="245795"/>
      </dsp:txXfrm>
    </dsp:sp>
    <dsp:sp modelId="{7A6950C5-9342-624F-A2C3-2CF88D151BE6}">
      <dsp:nvSpPr>
        <dsp:cNvPr id="0" name=""/>
        <dsp:cNvSpPr/>
      </dsp:nvSpPr>
      <dsp:spPr>
        <a:xfrm>
          <a:off x="6943081" y="2227358"/>
          <a:ext cx="1651845" cy="99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Neural Networks</a:t>
          </a:r>
        </a:p>
      </dsp:txBody>
      <dsp:txXfrm>
        <a:off x="6972110" y="2256387"/>
        <a:ext cx="1593787" cy="933049"/>
      </dsp:txXfrm>
    </dsp:sp>
    <dsp:sp modelId="{C2EC7089-F6DA-5B45-94B2-0753164A3ADE}">
      <dsp:nvSpPr>
        <dsp:cNvPr id="0" name=""/>
        <dsp:cNvSpPr/>
      </dsp:nvSpPr>
      <dsp:spPr>
        <a:xfrm rot="10800000">
          <a:off x="6447527" y="2518083"/>
          <a:ext cx="350191" cy="409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6552584" y="2600014"/>
        <a:ext cx="245134" cy="245795"/>
      </dsp:txXfrm>
    </dsp:sp>
    <dsp:sp modelId="{AEB3DDCD-3877-D046-B057-4B3325442880}">
      <dsp:nvSpPr>
        <dsp:cNvPr id="0" name=""/>
        <dsp:cNvSpPr/>
      </dsp:nvSpPr>
      <dsp:spPr>
        <a:xfrm>
          <a:off x="4630497" y="2227358"/>
          <a:ext cx="1651845" cy="99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Results II</a:t>
          </a:r>
        </a:p>
      </dsp:txBody>
      <dsp:txXfrm>
        <a:off x="4659526" y="2256387"/>
        <a:ext cx="1593787" cy="933049"/>
      </dsp:txXfrm>
    </dsp:sp>
    <dsp:sp modelId="{0CB59A26-EC9D-C642-A202-F54D5BA0F978}">
      <dsp:nvSpPr>
        <dsp:cNvPr id="0" name=""/>
        <dsp:cNvSpPr/>
      </dsp:nvSpPr>
      <dsp:spPr>
        <a:xfrm rot="10800000">
          <a:off x="4134943" y="2518083"/>
          <a:ext cx="350191" cy="409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10800000">
        <a:off x="4240000" y="2600014"/>
        <a:ext cx="245134" cy="245795"/>
      </dsp:txXfrm>
    </dsp:sp>
    <dsp:sp modelId="{DEEF6637-982D-B449-935D-828FE59C4347}">
      <dsp:nvSpPr>
        <dsp:cNvPr id="0" name=""/>
        <dsp:cNvSpPr/>
      </dsp:nvSpPr>
      <dsp:spPr>
        <a:xfrm>
          <a:off x="2317912" y="2227358"/>
          <a:ext cx="1651845" cy="99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Future Work</a:t>
          </a:r>
        </a:p>
      </dsp:txBody>
      <dsp:txXfrm>
        <a:off x="2346941" y="2256387"/>
        <a:ext cx="1593787" cy="933049"/>
      </dsp:txXfrm>
    </dsp:sp>
    <dsp:sp modelId="{B2173E30-4321-AC4A-9EF9-B1708D211E30}">
      <dsp:nvSpPr>
        <dsp:cNvPr id="0" name=""/>
        <dsp:cNvSpPr/>
      </dsp:nvSpPr>
      <dsp:spPr>
        <a:xfrm rot="10800000">
          <a:off x="1822359" y="2518083"/>
          <a:ext cx="350191" cy="4096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927416" y="2600014"/>
        <a:ext cx="245134" cy="245795"/>
      </dsp:txXfrm>
    </dsp:sp>
    <dsp:sp modelId="{909A2809-F268-9246-95DF-A632126D8961}">
      <dsp:nvSpPr>
        <dsp:cNvPr id="0" name=""/>
        <dsp:cNvSpPr/>
      </dsp:nvSpPr>
      <dsp:spPr>
        <a:xfrm>
          <a:off x="5328" y="2227358"/>
          <a:ext cx="1651845" cy="991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Conclusions and Summary</a:t>
          </a:r>
        </a:p>
      </dsp:txBody>
      <dsp:txXfrm>
        <a:off x="34357" y="2256387"/>
        <a:ext cx="1593787" cy="933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14F66-8723-DA46-8134-42425ED28CBB}">
      <dsp:nvSpPr>
        <dsp:cNvPr id="0" name=""/>
        <dsp:cNvSpPr/>
      </dsp:nvSpPr>
      <dsp:spPr>
        <a:xfrm rot="5400000">
          <a:off x="5182059" y="-1800006"/>
          <a:ext cx="1638776" cy="564842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1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Improved accuracy and lower loss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More opportunity to explore the optical only regime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Higher drone flight capabilities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Faster coverage of mangrove forests</a:t>
          </a:r>
        </a:p>
      </dsp:txBody>
      <dsp:txXfrm rot="-5400000">
        <a:off x="3177237" y="284814"/>
        <a:ext cx="5568423" cy="1478780"/>
      </dsp:txXfrm>
    </dsp:sp>
    <dsp:sp modelId="{5DB8386E-4F9F-E349-BD1A-2C6E07A23926}">
      <dsp:nvSpPr>
        <dsp:cNvPr id="0" name=""/>
        <dsp:cNvSpPr/>
      </dsp:nvSpPr>
      <dsp:spPr>
        <a:xfrm>
          <a:off x="0" y="51"/>
          <a:ext cx="3177237" cy="20484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Multiple-Input Neural Network</a:t>
          </a:r>
        </a:p>
      </dsp:txBody>
      <dsp:txXfrm>
        <a:off x="99998" y="100049"/>
        <a:ext cx="2977241" cy="1848474"/>
      </dsp:txXfrm>
    </dsp:sp>
    <dsp:sp modelId="{3D4292FD-4EC5-D14D-80E3-8D9386F8B619}">
      <dsp:nvSpPr>
        <dsp:cNvPr id="0" name=""/>
        <dsp:cNvSpPr/>
      </dsp:nvSpPr>
      <dsp:spPr>
        <a:xfrm rot="5400000">
          <a:off x="5182059" y="350969"/>
          <a:ext cx="1638776" cy="5648421"/>
        </a:xfrm>
        <a:prstGeom prst="round2SameRect">
          <a:avLst/>
        </a:prstGeom>
        <a:solidFill>
          <a:schemeClr val="accent2">
            <a:tint val="40000"/>
            <a:alpha val="90000"/>
            <a:hueOff val="-20604185"/>
            <a:satOff val="1061"/>
            <a:lumOff val="5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0604185"/>
              <a:satOff val="1061"/>
              <a:lumOff val="5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Additional use-case to the model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Would allow complete maintenance of the three mangrove species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Can the wavelengths line up to create a cost-effective and cohesive model?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 rot="-5400000">
        <a:off x="3177237" y="2435789"/>
        <a:ext cx="5568423" cy="1478780"/>
      </dsp:txXfrm>
    </dsp:sp>
    <dsp:sp modelId="{979F767F-27FD-D440-8412-581B472B9444}">
      <dsp:nvSpPr>
        <dsp:cNvPr id="0" name=""/>
        <dsp:cNvSpPr/>
      </dsp:nvSpPr>
      <dsp:spPr>
        <a:xfrm>
          <a:off x="0" y="2150945"/>
          <a:ext cx="3177237" cy="2048470"/>
        </a:xfrm>
        <a:prstGeom prst="roundRect">
          <a:avLst/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Pathogen Identification</a:t>
          </a:r>
        </a:p>
      </dsp:txBody>
      <dsp:txXfrm>
        <a:off x="99998" y="2250943"/>
        <a:ext cx="2977241" cy="18484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F5851-38EC-44C5-B9D3-1E8AAE7ECE06}">
      <dsp:nvSpPr>
        <dsp:cNvPr id="0" name=""/>
        <dsp:cNvSpPr/>
      </dsp:nvSpPr>
      <dsp:spPr>
        <a:xfrm>
          <a:off x="-41859" y="0"/>
          <a:ext cx="4533754" cy="11595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1C7D6-E1BA-40AB-BA35-43749A23A96B}">
      <dsp:nvSpPr>
        <dsp:cNvPr id="0" name=""/>
        <dsp:cNvSpPr/>
      </dsp:nvSpPr>
      <dsp:spPr>
        <a:xfrm>
          <a:off x="3379521" y="275958"/>
          <a:ext cx="637758" cy="63775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D04D6-3A32-4A84-AEC5-1D34C1380618}">
      <dsp:nvSpPr>
        <dsp:cNvPr id="0" name=""/>
        <dsp:cNvSpPr/>
      </dsp:nvSpPr>
      <dsp:spPr>
        <a:xfrm>
          <a:off x="0" y="0"/>
          <a:ext cx="3317377" cy="1159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20" tIns="122720" rIns="122720" bIns="12272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 a remote sensing approach to classify mangrove species and assess their health</a:t>
          </a:r>
        </a:p>
      </dsp:txBody>
      <dsp:txXfrm>
        <a:off x="0" y="0"/>
        <a:ext cx="3317377" cy="1159560"/>
      </dsp:txXfrm>
    </dsp:sp>
    <dsp:sp modelId="{67A23828-9507-44FB-96D3-31F9EA2FD63D}">
      <dsp:nvSpPr>
        <dsp:cNvPr id="0" name=""/>
        <dsp:cNvSpPr/>
      </dsp:nvSpPr>
      <dsp:spPr>
        <a:xfrm>
          <a:off x="-41859" y="1455904"/>
          <a:ext cx="4533754" cy="11595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40408-3CC7-4CA6-805A-18F32702BC9C}">
      <dsp:nvSpPr>
        <dsp:cNvPr id="0" name=""/>
        <dsp:cNvSpPr/>
      </dsp:nvSpPr>
      <dsp:spPr>
        <a:xfrm>
          <a:off x="3380402" y="1731601"/>
          <a:ext cx="637758" cy="63775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C4205-BA0B-45F8-980C-8D86D6C76277}">
      <dsp:nvSpPr>
        <dsp:cNvPr id="0" name=""/>
        <dsp:cNvSpPr/>
      </dsp:nvSpPr>
      <dsp:spPr>
        <a:xfrm>
          <a:off x="0" y="1454396"/>
          <a:ext cx="3364520" cy="1159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20" tIns="122720" rIns="122720" bIns="12272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Achieve reasonable efficiencies and purities while using a minimum number of measurements</a:t>
          </a:r>
        </a:p>
      </dsp:txBody>
      <dsp:txXfrm>
        <a:off x="0" y="1454396"/>
        <a:ext cx="3364520" cy="1159560"/>
      </dsp:txXfrm>
    </dsp:sp>
    <dsp:sp modelId="{B4BE0985-BB91-4B8B-8979-30C0726EA6BC}">
      <dsp:nvSpPr>
        <dsp:cNvPr id="0" name=""/>
        <dsp:cNvSpPr/>
      </dsp:nvSpPr>
      <dsp:spPr>
        <a:xfrm>
          <a:off x="-41859" y="2908798"/>
          <a:ext cx="4533754" cy="11595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B409B-BE74-4B1F-88FD-112235113ED7}">
      <dsp:nvSpPr>
        <dsp:cNvPr id="0" name=""/>
        <dsp:cNvSpPr/>
      </dsp:nvSpPr>
      <dsp:spPr>
        <a:xfrm>
          <a:off x="3380402" y="3186000"/>
          <a:ext cx="637758" cy="63775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6D1D4-EED6-4171-8A88-FAF713B41635}">
      <dsp:nvSpPr>
        <dsp:cNvPr id="0" name=""/>
        <dsp:cNvSpPr/>
      </dsp:nvSpPr>
      <dsp:spPr>
        <a:xfrm>
          <a:off x="0" y="2908798"/>
          <a:ext cx="3292097" cy="1159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20" tIns="122720" rIns="122720" bIns="12272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Maintain a high spectral resolution to ensure the measurement taking process is quick and easy</a:t>
          </a:r>
        </a:p>
      </dsp:txBody>
      <dsp:txXfrm>
        <a:off x="0" y="2908798"/>
        <a:ext cx="3292097" cy="1159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AA280-6ABB-F34F-81D7-947C6E767A3E}" type="datetimeFigureOut">
              <a:rPr lang="en-US" smtClean="0"/>
              <a:t>2/25/24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79802-B08C-044D-AF5E-85B69677E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Hello, I’m Mark and I’m going to be talking to you about my investigation into plant species and pathogen identification with reflectance spectra, UAV imagery and Machine learning.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CD373-7781-A24E-B354-1ACD73A70C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7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wavelengths with potential to discriminate</a:t>
            </a:r>
          </a:p>
          <a:p>
            <a:r>
              <a:rPr lang="en-US" dirty="0"/>
              <a:t>Hypothesis that low variance insinuates consistent reflectance for that species</a:t>
            </a:r>
          </a:p>
          <a:p>
            <a:r>
              <a:rPr lang="en-US" dirty="0"/>
              <a:t>P-values calculated to infer if there was statistical significance</a:t>
            </a:r>
          </a:p>
          <a:p>
            <a:r>
              <a:rPr lang="en-US" dirty="0"/>
              <a:t>Independent t-test</a:t>
            </a:r>
          </a:p>
          <a:p>
            <a:r>
              <a:rPr lang="en-US" dirty="0"/>
              <a:t>5% level</a:t>
            </a:r>
          </a:p>
          <a:p>
            <a:r>
              <a:rPr lang="en-US" dirty="0"/>
              <a:t>Switch focus back to variances – large spike in red 4 x larger than that in white and black</a:t>
            </a:r>
          </a:p>
          <a:p>
            <a:r>
              <a:rPr lang="en-US" dirty="0"/>
              <a:t>Set criteria to cut this region out</a:t>
            </a:r>
          </a:p>
          <a:p>
            <a:r>
              <a:rPr lang="en-US" dirty="0"/>
              <a:t>Still lots of areas to investigate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Bins that met the p-value and variance criteria for just a single species</a:t>
            </a:r>
          </a:p>
          <a:p>
            <a:r>
              <a:rPr lang="en-US" dirty="0"/>
              <a:t>Set boundary defining each species as 2-sigma</a:t>
            </a:r>
          </a:p>
          <a:p>
            <a:r>
              <a:rPr lang="en-US" dirty="0"/>
              <a:t>Curves on central graph guide you</a:t>
            </a:r>
          </a:p>
          <a:p>
            <a:r>
              <a:rPr lang="en-US" dirty="0"/>
              <a:t>Green lines represent boundary for white in right graph</a:t>
            </a:r>
          </a:p>
          <a:p>
            <a:r>
              <a:rPr lang="en-US" dirty="0"/>
              <a:t>No clear separation</a:t>
            </a:r>
          </a:p>
          <a:p>
            <a:r>
              <a:rPr lang="en-US" dirty="0"/>
              <a:t>Good efficiencies so boundaries capture their own species</a:t>
            </a:r>
          </a:p>
          <a:p>
            <a:r>
              <a:rPr lang="en-US" dirty="0"/>
              <a:t>Bad purities so many other species also captured</a:t>
            </a:r>
          </a:p>
          <a:p>
            <a:r>
              <a:rPr lang="en-US" dirty="0"/>
              <a:t>Same if take combination for the white</a:t>
            </a:r>
          </a:p>
          <a:p>
            <a:r>
              <a:rPr lang="en-US" dirty="0"/>
              <a:t>Not suitable and needed different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21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Revisit bump in red variance</a:t>
            </a:r>
          </a:p>
          <a:p>
            <a:r>
              <a:rPr lang="en-US" dirty="0"/>
              <a:t>Red </a:t>
            </a:r>
            <a:r>
              <a:rPr lang="en-US" dirty="0" err="1"/>
              <a:t>behaviour</a:t>
            </a:r>
            <a:r>
              <a:rPr lang="en-US" dirty="0"/>
              <a:t> different in 500 – 750 range despite being similar for rest of spectrum</a:t>
            </a:r>
          </a:p>
          <a:p>
            <a:r>
              <a:rPr lang="en-US" dirty="0"/>
              <a:t>Plot 600 vs 651</a:t>
            </a:r>
          </a:p>
          <a:p>
            <a:r>
              <a:rPr lang="en-US" dirty="0"/>
              <a:t>White and black no higher than 0.25, red up to 0.6/0.7</a:t>
            </a:r>
          </a:p>
          <a:p>
            <a:r>
              <a:rPr lang="en-US" dirty="0"/>
              <a:t>Cut out reds about 0.3</a:t>
            </a:r>
          </a:p>
          <a:p>
            <a:r>
              <a:rPr lang="en-US" dirty="0"/>
              <a:t>Removed 17 reds – decreasing sample by 7%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98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bins where mean reflectance separated by 2 sigma</a:t>
            </a:r>
          </a:p>
          <a:p>
            <a:r>
              <a:rPr lang="en-US" dirty="0"/>
              <a:t>Indirect discrimination method developed – Venn diagram – up to 2 bins to define a species</a:t>
            </a:r>
          </a:p>
          <a:p>
            <a:r>
              <a:rPr lang="en-US" dirty="0"/>
              <a:t>Choose bins where species separated by the largest values relative to standard deviation</a:t>
            </a:r>
          </a:p>
          <a:p>
            <a:r>
              <a:rPr lang="en-US" dirty="0"/>
              <a:t>Distances from each species mean, to each other species mean as a fraction of the standard deviation of the species that the distance was being measured from</a:t>
            </a:r>
          </a:p>
          <a:p>
            <a:r>
              <a:rPr lang="en-US" dirty="0"/>
              <a:t>Mean of the moduli of fractional distances at each wavelength – plot on the right</a:t>
            </a:r>
          </a:p>
          <a:p>
            <a:r>
              <a:rPr lang="en-US" dirty="0"/>
              <a:t>Bottom plot shows bin with highest separation between the three species</a:t>
            </a:r>
          </a:p>
          <a:p>
            <a:r>
              <a:rPr lang="en-US" dirty="0"/>
              <a:t>Find bins with different central species</a:t>
            </a:r>
          </a:p>
          <a:p>
            <a:r>
              <a:rPr lang="en-US" dirty="0"/>
              <a:t>Spread species boundaries across multiple bins</a:t>
            </a:r>
          </a:p>
          <a:p>
            <a:r>
              <a:rPr lang="en-US" dirty="0"/>
              <a:t>Some species share a boundary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71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Practicality of the results</a:t>
            </a:r>
          </a:p>
          <a:p>
            <a:r>
              <a:rPr lang="en-US" dirty="0"/>
              <a:t>NGOs – cost isn’t an issue – set of results which gave the best statistical performance</a:t>
            </a:r>
          </a:p>
          <a:p>
            <a:r>
              <a:rPr lang="en-US" dirty="0"/>
              <a:t>Planes separating each species</a:t>
            </a:r>
          </a:p>
          <a:p>
            <a:r>
              <a:rPr lang="en-US" dirty="0"/>
              <a:t>Red mangrove reflectance &lt; 0.041 in 483 and &lt; 0.023 in 1976.5nm bin and so on </a:t>
            </a:r>
          </a:p>
          <a:p>
            <a:r>
              <a:rPr lang="en-US" dirty="0"/>
              <a:t>Reasonable purities - twice as good as in the direct discrimination case</a:t>
            </a:r>
          </a:p>
          <a:p>
            <a:r>
              <a:rPr lang="en-US" dirty="0"/>
              <a:t>Drop in efficiencies – large in black</a:t>
            </a:r>
          </a:p>
          <a:p>
            <a:r>
              <a:rPr lang="en-US" dirty="0"/>
              <a:t>2 IR bins – tens of thousands</a:t>
            </a:r>
          </a:p>
          <a:p>
            <a:r>
              <a:rPr lang="en-US" dirty="0"/>
              <a:t>Optical only – 483 nm and 402 nm</a:t>
            </a:r>
          </a:p>
          <a:p>
            <a:r>
              <a:rPr lang="en-US" dirty="0"/>
              <a:t>Difficult to have different central species</a:t>
            </a:r>
          </a:p>
          <a:p>
            <a:r>
              <a:rPr lang="en-US" dirty="0"/>
              <a:t>Zoomed in section shows boundary up close</a:t>
            </a:r>
          </a:p>
          <a:p>
            <a:r>
              <a:rPr lang="en-US" dirty="0"/>
              <a:t>Not too bad compared to best possible</a:t>
            </a:r>
          </a:p>
          <a:p>
            <a:r>
              <a:rPr lang="en-US" dirty="0"/>
              <a:t>Technology is developing – bridge the gap</a:t>
            </a:r>
          </a:p>
          <a:p>
            <a:r>
              <a:rPr lang="en-US" dirty="0"/>
              <a:t>New IR camera</a:t>
            </a:r>
          </a:p>
          <a:p>
            <a:r>
              <a:rPr lang="en-US" dirty="0"/>
              <a:t>Maintain good red and black and get mid point in white</a:t>
            </a:r>
          </a:p>
          <a:p>
            <a:r>
              <a:rPr lang="en-US" dirty="0"/>
              <a:t>Large % of misclassifications bring into question scalability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72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Humans limited</a:t>
            </a:r>
          </a:p>
          <a:p>
            <a:r>
              <a:rPr lang="en-US" dirty="0"/>
              <a:t>Use ML to improve results</a:t>
            </a:r>
          </a:p>
          <a:p>
            <a:r>
              <a:rPr lang="en-US" dirty="0" err="1"/>
              <a:t>Analyse</a:t>
            </a:r>
            <a:r>
              <a:rPr lang="en-US" dirty="0"/>
              <a:t> a much larger parameter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05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Highly adaptable and flexible </a:t>
            </a:r>
          </a:p>
          <a:p>
            <a:r>
              <a:rPr lang="en-US" dirty="0"/>
              <a:t>Useful as I’m trying to find different numbers of bins and different combinations which give the best results</a:t>
            </a:r>
          </a:p>
          <a:p>
            <a:r>
              <a:rPr lang="en-US" dirty="0"/>
              <a:t>Papers which use similar NNs so I can compare results and see if I can improve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1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Flexible NN which looped through 5 LRs, could have 1,2 or 3 hidden layers each with 1,2,4 or 8 neurons</a:t>
            </a:r>
          </a:p>
          <a:p>
            <a:r>
              <a:rPr lang="en-US" dirty="0"/>
              <a:t>Select best combination</a:t>
            </a:r>
          </a:p>
          <a:p>
            <a:r>
              <a:rPr lang="en-US" dirty="0"/>
              <a:t>Best accuracy was in 1986.5 nm – 80%</a:t>
            </a:r>
          </a:p>
          <a:p>
            <a:r>
              <a:rPr lang="en-US" dirty="0"/>
              <a:t>Read boundaries</a:t>
            </a:r>
          </a:p>
          <a:p>
            <a:r>
              <a:rPr lang="en-US" dirty="0"/>
              <a:t>Decent results all round – one average better than the best statistical approach and we’ve only used a single bin</a:t>
            </a:r>
          </a:p>
          <a:p>
            <a:r>
              <a:rPr lang="en-US" dirty="0"/>
              <a:t>Faster process</a:t>
            </a:r>
          </a:p>
          <a:p>
            <a:r>
              <a:rPr lang="en-US" dirty="0"/>
              <a:t>Best optical was 504nm – 57% accuracy – poor at classifying the different species</a:t>
            </a:r>
          </a:p>
          <a:p>
            <a:r>
              <a:rPr lang="en-US" dirty="0"/>
              <a:t>Multiple in puts may be necessary to achieve good results</a:t>
            </a:r>
          </a:p>
          <a:p>
            <a:r>
              <a:rPr lang="en-US" dirty="0"/>
              <a:t>Further supported by the high final loss</a:t>
            </a:r>
          </a:p>
          <a:p>
            <a:r>
              <a:rPr lang="en-US" dirty="0" err="1"/>
              <a:t>Highligh</a:t>
            </a:r>
            <a:r>
              <a:rPr lang="en-US" dirty="0"/>
              <a:t> power of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0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dirty="0"/>
              <a:t>A few avenues I’d like to explore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Play around with the number of inputs and outputs of NN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Test situations like having many optical cameras to try to achieve best accuracies at the most cost-effective price while maintaining high spectral resolution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Do same process for health data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Extend the usefulness and reinforce the validity of my model by verifying approach with different data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Explore if I could get both species classification and pathogen identification through the same wavelengths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Produce a complete and cohesive method of maintaining mangroves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93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dirty="0"/>
              <a:t>All 3 aims achieved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High spectral resolution regardless of the budget of the user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Need to consider a method of quantifying the allowed error in the ambient light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Rigid boundaries so since measurement taken at different times of day will have different light intensities, we may get different results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NN provided better or comparable results using less measurements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Best results achieved so far by NN can be seen on slide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Next steps – look to improve results by having multiple inputs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Try to create a more robust boundary for each species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So thanks for listening and I’d be happy to answer any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8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Brief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16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Intertidal zone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ecosystems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Provide income 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Robust and highly adaptable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Large root 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Ability to capture and store atmospheric co2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9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 remote classification method</a:t>
            </a:r>
          </a:p>
          <a:p>
            <a:r>
              <a:rPr lang="en-US" dirty="0"/>
              <a:t>Use a minimum number of measurements</a:t>
            </a:r>
          </a:p>
          <a:p>
            <a:r>
              <a:rPr lang="en-US" dirty="0"/>
              <a:t>High spectral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90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Diagram of process</a:t>
            </a:r>
          </a:p>
          <a:p>
            <a:r>
              <a:rPr lang="en-US" dirty="0"/>
              <a:t>Use drone</a:t>
            </a:r>
          </a:p>
          <a:p>
            <a:r>
              <a:rPr lang="en-US" dirty="0"/>
              <a:t>Detect reflected light at specific wavelengths</a:t>
            </a:r>
          </a:p>
          <a:p>
            <a:r>
              <a:rPr lang="en-US" dirty="0"/>
              <a:t>Instantly classify species and health 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6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GB" sz="2800" b="0" i="0" dirty="0">
                <a:solidFill>
                  <a:srgbClr val="374151"/>
                </a:solidFill>
                <a:effectLst/>
                <a:latin typeface="Söhne"/>
              </a:rPr>
              <a:t>Reflectance spectra for 798 mangroves using ASD </a:t>
            </a:r>
            <a:r>
              <a:rPr lang="en-GB" sz="2800" b="0" i="0" dirty="0" err="1">
                <a:solidFill>
                  <a:srgbClr val="374151"/>
                </a:solidFill>
                <a:effectLst/>
                <a:latin typeface="Söhne"/>
              </a:rPr>
              <a:t>FieldSpec</a:t>
            </a:r>
            <a:r>
              <a:rPr lang="en-GB" sz="2800" b="0" i="0" dirty="0">
                <a:solidFill>
                  <a:srgbClr val="374151"/>
                </a:solidFill>
                <a:effectLst/>
                <a:latin typeface="Söhne"/>
              </a:rPr>
              <a:t> 4 spectrograph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GB" sz="2800" b="0" i="0" dirty="0">
                <a:solidFill>
                  <a:srgbClr val="374151"/>
                </a:solidFill>
                <a:effectLst/>
                <a:latin typeface="Söhne"/>
              </a:rPr>
              <a:t>Would take a long time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GB" sz="2800" b="0" i="0" dirty="0">
                <a:solidFill>
                  <a:srgbClr val="374151"/>
                </a:solidFill>
                <a:effectLst/>
                <a:latin typeface="Söhne"/>
              </a:rPr>
              <a:t>Emphasises why remote UAV method would be a significant improvement on large scales</a:t>
            </a:r>
          </a:p>
          <a:p>
            <a:pPr algn="l">
              <a:buFont typeface="Arial" panose="020B0604020202020204" pitchFamily="34" charset="0"/>
              <a:buNone/>
            </a:pPr>
            <a:endParaRPr lang="en-GB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GB" sz="2800" b="0" i="0" dirty="0">
                <a:solidFill>
                  <a:srgbClr val="374151"/>
                </a:solidFill>
                <a:effectLst/>
                <a:latin typeface="Söhne"/>
              </a:rPr>
              <a:t>3 species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GB" sz="2800" b="0" i="0" dirty="0">
                <a:solidFill>
                  <a:srgbClr val="374151"/>
                </a:solidFill>
                <a:effectLst/>
                <a:latin typeface="Söhne"/>
              </a:rPr>
              <a:t>350-2500 nm with data every nm – 2151 points per spectrum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GB" sz="2800" b="0" i="0" dirty="0">
                <a:solidFill>
                  <a:srgbClr val="374151"/>
                </a:solidFill>
                <a:effectLst/>
                <a:latin typeface="Söhne"/>
              </a:rPr>
              <a:t>Normalised reflectance values relative to white </a:t>
            </a:r>
            <a:r>
              <a:rPr lang="en-GB" sz="2800" b="0" i="0" dirty="0" err="1">
                <a:solidFill>
                  <a:srgbClr val="374151"/>
                </a:solidFill>
                <a:effectLst/>
                <a:latin typeface="Söhne"/>
              </a:rPr>
              <a:t>spectralon</a:t>
            </a:r>
            <a:r>
              <a:rPr lang="en-GB" sz="2800" b="0" i="0" dirty="0">
                <a:solidFill>
                  <a:srgbClr val="374151"/>
                </a:solidFill>
                <a:effectLst/>
                <a:latin typeface="Söhne"/>
              </a:rPr>
              <a:t> panel to calibrate the values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74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Roadmap for method</a:t>
            </a:r>
          </a:p>
          <a:p>
            <a:r>
              <a:rPr lang="en-US" dirty="0"/>
              <a:t>Signposts are main steps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13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spectra for the 798 mangroves in dataset split into the 3 species</a:t>
            </a:r>
          </a:p>
          <a:p>
            <a:r>
              <a:rPr lang="en-US" dirty="0"/>
              <a:t>250 red</a:t>
            </a:r>
          </a:p>
          <a:p>
            <a:r>
              <a:rPr lang="en-US" dirty="0"/>
              <a:t>218 white</a:t>
            </a:r>
          </a:p>
          <a:p>
            <a:r>
              <a:rPr lang="en-US" dirty="0"/>
              <a:t>330 black</a:t>
            </a:r>
          </a:p>
          <a:p>
            <a:r>
              <a:rPr lang="en-US" dirty="0"/>
              <a:t>Patterns similar with a few differences</a:t>
            </a:r>
          </a:p>
          <a:p>
            <a:r>
              <a:rPr lang="en-US" dirty="0"/>
              <a:t>Can't notice clear discrepancies by eye so a statistical approach is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3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Resolution declines with increasing wavelength</a:t>
            </a:r>
          </a:p>
          <a:p>
            <a:r>
              <a:rPr lang="en-US" dirty="0"/>
              <a:t>Spectrograph manual – resolution 3 nm at 700nm and 10 nm at 1400/2100 nm</a:t>
            </a:r>
          </a:p>
          <a:p>
            <a:r>
              <a:rPr lang="en-US" dirty="0"/>
              <a:t>Chunked data using the trend that </a:t>
            </a:r>
            <a:r>
              <a:rPr lang="en-US" dirty="0" err="1"/>
              <a:t>theres</a:t>
            </a:r>
            <a:r>
              <a:rPr lang="en-US" dirty="0"/>
              <a:t> worse resolution at higher </a:t>
            </a:r>
            <a:r>
              <a:rPr lang="en-US" dirty="0" err="1"/>
              <a:t>wavelenths</a:t>
            </a:r>
            <a:endParaRPr lang="en-US" dirty="0"/>
          </a:p>
          <a:p>
            <a:r>
              <a:rPr lang="en-US" dirty="0"/>
              <a:t>Read table</a:t>
            </a:r>
          </a:p>
          <a:p>
            <a:r>
              <a:rPr lang="en-US" dirty="0"/>
              <a:t>Averaged reflectance data within each bin and took standard error alpha ref to be the uncertainty on the reflectance in each bin</a:t>
            </a:r>
          </a:p>
          <a:p>
            <a:r>
              <a:rPr lang="en-US" dirty="0"/>
              <a:t>Central wavelength was taken to represent each bin</a:t>
            </a:r>
          </a:p>
          <a:p>
            <a:r>
              <a:rPr lang="en-US" dirty="0"/>
              <a:t>Wavelength uncertainty taken to be ±1/2 the bin size</a:t>
            </a:r>
          </a:p>
          <a:p>
            <a:r>
              <a:rPr lang="en-US" dirty="0"/>
              <a:t>Reduced the number of data points per spectrum but now had uncertainties making the data easier to interpret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79802-B08C-044D-AF5E-85B69677ED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6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0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1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37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47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00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1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27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40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4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2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85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8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6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3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6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57DE56B-E230-A540-9E86-5AA72AC670BB}" type="datetimeFigureOut">
              <a:rPr lang="en-US" smtClean="0"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3197D3B-FEC9-F643-892B-9848BD4A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5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.png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openxmlformats.org/officeDocument/2006/relationships/image" Target="../media/image43.jpeg"/><Relationship Id="rId9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1EB4-B9A9-B06E-C5BD-4A013346C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9846532" cy="26776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Plant Species and Pathogen Identification with Reflectance Spectra, UAV Imagery and 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161DD-0159-2AA3-0B42-069C56170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Mark Ryan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Durham University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Department of Physics</a:t>
            </a:r>
          </a:p>
        </p:txBody>
      </p:sp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6DA410FE-DE56-43DA-9B5D-CDEE0583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62" y="5010151"/>
            <a:ext cx="3035300" cy="1257300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630D41CD-CDB1-84D3-692B-D333CAD7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9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Logo&#10;&#10;Description automatically generated with medium confidence">
            <a:extLst>
              <a:ext uri="{FF2B5EF4-FFF2-40B4-BE49-F238E27FC236}">
                <a16:creationId xmlns:a16="http://schemas.microsoft.com/office/drawing/2014/main" id="{9DBB505C-403D-EBBB-E340-41058D68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81DFE59-1F19-C59F-4D29-E3002D50EB99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8B695E-7BC2-8275-86CE-F71A23B19EF9}"/>
              </a:ext>
            </a:extLst>
          </p:cNvPr>
          <p:cNvSpPr/>
          <p:nvPr/>
        </p:nvSpPr>
        <p:spPr>
          <a:xfrm>
            <a:off x="-9771" y="427000"/>
            <a:ext cx="12176372" cy="6383216"/>
          </a:xfrm>
          <a:prstGeom prst="ellipse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3200" dirty="0"/>
              <a:t>Variance and P-values</a:t>
            </a:r>
          </a:p>
        </p:txBody>
      </p:sp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18CCC9DC-3EA1-49E7-BB97-700C59B98A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09243" y="2489931"/>
            <a:ext cx="3740400" cy="2221200"/>
          </a:xfrm>
          <a:prstGeom prst="rect">
            <a:avLst/>
          </a:prstGeom>
        </p:spPr>
      </p:pic>
      <p:pic>
        <p:nvPicPr>
          <p:cNvPr id="13" name="Picture 12" descr="A graph of a red and blue line&#10;&#10;Description automatically generated">
            <a:extLst>
              <a:ext uri="{FF2B5EF4-FFF2-40B4-BE49-F238E27FC236}">
                <a16:creationId xmlns:a16="http://schemas.microsoft.com/office/drawing/2014/main" id="{5DE317DD-9727-3415-7B71-8791E4118B1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0600" y="2496762"/>
            <a:ext cx="3740400" cy="222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DF0173-F42D-6B55-1AD0-93A6ED079067}"/>
              </a:ext>
            </a:extLst>
          </p:cNvPr>
          <p:cNvSpPr txBox="1"/>
          <p:nvPr/>
        </p:nvSpPr>
        <p:spPr>
          <a:xfrm>
            <a:off x="1375620" y="3199854"/>
            <a:ext cx="1841771" cy="35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7B878D-0B53-A943-B1EB-DE3322D0CEEA}"/>
              </a:ext>
            </a:extLst>
          </p:cNvPr>
          <p:cNvSpPr txBox="1"/>
          <p:nvPr/>
        </p:nvSpPr>
        <p:spPr>
          <a:xfrm>
            <a:off x="4631932" y="2976748"/>
            <a:ext cx="184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White</a:t>
            </a:r>
          </a:p>
        </p:txBody>
      </p:sp>
      <p:pic>
        <p:nvPicPr>
          <p:cNvPr id="16" name="Picture 15" descr="A graph of a graph showing a number of black lines&#10;&#10;Description automatically generated with medium confidence">
            <a:extLst>
              <a:ext uri="{FF2B5EF4-FFF2-40B4-BE49-F238E27FC236}">
                <a16:creationId xmlns:a16="http://schemas.microsoft.com/office/drawing/2014/main" id="{FE9BE981-F064-1DE8-C2F2-8F3440A5521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27114" y="2489931"/>
            <a:ext cx="3740400" cy="2221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22DBC0-C4F6-ADD5-8B12-92CC7B625BC6}"/>
              </a:ext>
            </a:extLst>
          </p:cNvPr>
          <p:cNvSpPr txBox="1"/>
          <p:nvPr/>
        </p:nvSpPr>
        <p:spPr>
          <a:xfrm>
            <a:off x="8580622" y="3200386"/>
            <a:ext cx="2227855" cy="42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E06554-5BA5-114A-BE00-E0C4D48F7CAC}"/>
              </a:ext>
            </a:extLst>
          </p:cNvPr>
          <p:cNvSpPr txBox="1"/>
          <p:nvPr/>
        </p:nvSpPr>
        <p:spPr>
          <a:xfrm>
            <a:off x="1006461" y="5125300"/>
            <a:ext cx="470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Desired P-values: p &lt; 0.05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Desired Variance: σ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&lt; 0.005</a:t>
            </a:r>
          </a:p>
        </p:txBody>
      </p:sp>
      <p:pic>
        <p:nvPicPr>
          <p:cNvPr id="19" name="Picture 18" descr="A diagram of different colors&#10;&#10;Description automatically generated">
            <a:extLst>
              <a:ext uri="{FF2B5EF4-FFF2-40B4-BE49-F238E27FC236}">
                <a16:creationId xmlns:a16="http://schemas.microsoft.com/office/drawing/2014/main" id="{B3924E7F-E6E4-39D0-3AD1-D6E0E785A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315" y="4787377"/>
            <a:ext cx="3904582" cy="15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Logo&#10;&#10;Description automatically generated with medium confidence">
            <a:extLst>
              <a:ext uri="{FF2B5EF4-FFF2-40B4-BE49-F238E27FC236}">
                <a16:creationId xmlns:a16="http://schemas.microsoft.com/office/drawing/2014/main" id="{9DBB505C-403D-EBBB-E340-41058D68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8C558-3F7D-37AB-333C-31EFC3DEED33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11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82C344-8556-0F07-5CF6-C38809444917}"/>
              </a:ext>
            </a:extLst>
          </p:cNvPr>
          <p:cNvSpPr/>
          <p:nvPr/>
        </p:nvSpPr>
        <p:spPr>
          <a:xfrm>
            <a:off x="-9771" y="427000"/>
            <a:ext cx="12176372" cy="6383216"/>
          </a:xfrm>
          <a:prstGeom prst="ellipse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3200" dirty="0"/>
              <a:t>Direct Discrimination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997DF-A0EC-B2A0-AF37-0739500AA3AF}"/>
              </a:ext>
            </a:extLst>
          </p:cNvPr>
          <p:cNvSpPr txBox="1"/>
          <p:nvPr/>
        </p:nvSpPr>
        <p:spPr>
          <a:xfrm>
            <a:off x="341653" y="2629341"/>
            <a:ext cx="3077653" cy="184018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Suitable wavelengths specific to each species: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0 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 Black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14 White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657E9-7733-0396-EB38-F961765E6701}"/>
              </a:ext>
            </a:extLst>
          </p:cNvPr>
          <p:cNvSpPr txBox="1"/>
          <p:nvPr/>
        </p:nvSpPr>
        <p:spPr>
          <a:xfrm>
            <a:off x="3092370" y="5330480"/>
            <a:ext cx="600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efficiency: 96%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Average purity:  31%</a:t>
            </a:r>
          </a:p>
        </p:txBody>
      </p:sp>
      <p:pic>
        <p:nvPicPr>
          <p:cNvPr id="11" name="Picture 10" descr="A graph of a number of black and red colored lines&#10;&#10;Description automatically generated with medium confidence">
            <a:extLst>
              <a:ext uri="{FF2B5EF4-FFF2-40B4-BE49-F238E27FC236}">
                <a16:creationId xmlns:a16="http://schemas.microsoft.com/office/drawing/2014/main" id="{3FC9ED4E-0331-0029-61AE-0600F6719C1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22" y="2230718"/>
            <a:ext cx="4014000" cy="2789022"/>
          </a:xfrm>
          <a:prstGeom prst="rect">
            <a:avLst/>
          </a:prstGeom>
        </p:spPr>
      </p:pic>
      <p:pic>
        <p:nvPicPr>
          <p:cNvPr id="12" name="Picture 11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ED1D8229-34BB-4422-BD4F-3041ED00712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505138" y="2230461"/>
            <a:ext cx="4014000" cy="27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2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Logo&#10;&#10;Description automatically generated with medium confidence">
            <a:extLst>
              <a:ext uri="{FF2B5EF4-FFF2-40B4-BE49-F238E27FC236}">
                <a16:creationId xmlns:a16="http://schemas.microsoft.com/office/drawing/2014/main" id="{9DBB505C-403D-EBBB-E340-41058D68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77212F-E0B8-D4B6-2BAE-D70DD4DC601D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6778F3-5DAF-48D6-5200-47643BD1C69A}"/>
              </a:ext>
            </a:extLst>
          </p:cNvPr>
          <p:cNvSpPr/>
          <p:nvPr/>
        </p:nvSpPr>
        <p:spPr>
          <a:xfrm>
            <a:off x="-9771" y="427000"/>
            <a:ext cx="12176372" cy="6383216"/>
          </a:xfrm>
          <a:prstGeom prst="ellipse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3200" dirty="0"/>
              <a:t>Data Cleansing</a:t>
            </a: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A0A02EE8-84F4-E2C4-461E-DE09FFF441C2}"/>
              </a:ext>
            </a:extLst>
          </p:cNvPr>
          <p:cNvSpPr/>
          <p:nvPr/>
        </p:nvSpPr>
        <p:spPr>
          <a:xfrm flipV="1">
            <a:off x="3112816" y="4747373"/>
            <a:ext cx="1935661" cy="97532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U-turn Arrow 16">
            <a:extLst>
              <a:ext uri="{FF2B5EF4-FFF2-40B4-BE49-F238E27FC236}">
                <a16:creationId xmlns:a16="http://schemas.microsoft.com/office/drawing/2014/main" id="{A08FD144-28CD-52B5-9354-D6A185352214}"/>
              </a:ext>
            </a:extLst>
          </p:cNvPr>
          <p:cNvSpPr/>
          <p:nvPr/>
        </p:nvSpPr>
        <p:spPr>
          <a:xfrm flipV="1">
            <a:off x="7137442" y="4767292"/>
            <a:ext cx="1935661" cy="97532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04FB7-F106-38A6-BE39-29E7B1D24838}"/>
              </a:ext>
            </a:extLst>
          </p:cNvPr>
          <p:cNvSpPr txBox="1"/>
          <p:nvPr/>
        </p:nvSpPr>
        <p:spPr>
          <a:xfrm>
            <a:off x="5228615" y="4772162"/>
            <a:ext cx="171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17 Reds cut out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0AC359-6DB3-BC84-38DD-5E17347EABCC}"/>
              </a:ext>
            </a:extLst>
          </p:cNvPr>
          <p:cNvSpPr txBox="1"/>
          <p:nvPr/>
        </p:nvSpPr>
        <p:spPr>
          <a:xfrm>
            <a:off x="1462447" y="4774445"/>
            <a:ext cx="171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250 Reds in sample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522F0-D3F4-1A79-AAAB-90BB2AAAC008}"/>
              </a:ext>
            </a:extLst>
          </p:cNvPr>
          <p:cNvSpPr txBox="1"/>
          <p:nvPr/>
        </p:nvSpPr>
        <p:spPr>
          <a:xfrm>
            <a:off x="8986345" y="4744520"/>
            <a:ext cx="171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233 Reds in sample</a:t>
            </a:r>
          </a:p>
        </p:txBody>
      </p:sp>
      <p:pic>
        <p:nvPicPr>
          <p:cNvPr id="21" name="Picture 20" descr="A graph of a number of different types of light&#10;&#10;Description automatically generated">
            <a:extLst>
              <a:ext uri="{FF2B5EF4-FFF2-40B4-BE49-F238E27FC236}">
                <a16:creationId xmlns:a16="http://schemas.microsoft.com/office/drawing/2014/main" id="{D35C27AE-E850-EAFA-C1A0-A6AD7F0D48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2936" y="2494278"/>
            <a:ext cx="3740400" cy="2221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12ECB22-4D6B-DB9B-985F-40DBD4A9861F}"/>
              </a:ext>
            </a:extLst>
          </p:cNvPr>
          <p:cNvGrpSpPr/>
          <p:nvPr/>
        </p:nvGrpSpPr>
        <p:grpSpPr>
          <a:xfrm>
            <a:off x="4203832" y="2502207"/>
            <a:ext cx="3740400" cy="2221200"/>
            <a:chOff x="2221914" y="1014715"/>
            <a:chExt cx="7703135" cy="4800504"/>
          </a:xfrm>
        </p:grpSpPr>
        <p:pic>
          <p:nvPicPr>
            <p:cNvPr id="23" name="Picture 22" descr="A graph of a graph of red and blue dots&#10;&#10;Description automatically generated with medium confidence">
              <a:extLst>
                <a:ext uri="{FF2B5EF4-FFF2-40B4-BE49-F238E27FC236}">
                  <a16:creationId xmlns:a16="http://schemas.microsoft.com/office/drawing/2014/main" id="{EB1CAA5C-6688-D99D-9FB6-A1015E266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1914" y="1014715"/>
              <a:ext cx="7703135" cy="4800504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9D1FD8-49B5-6FC8-831C-65AF0918E02D}"/>
                </a:ext>
              </a:extLst>
            </p:cNvPr>
            <p:cNvCxnSpPr>
              <a:cxnSpLocks/>
            </p:cNvCxnSpPr>
            <p:nvPr/>
          </p:nvCxnSpPr>
          <p:spPr>
            <a:xfrm>
              <a:off x="2915478" y="3429000"/>
              <a:ext cx="327328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272F16-DDAF-07DB-4C74-C564A8A3DF6F}"/>
                </a:ext>
              </a:extLst>
            </p:cNvPr>
            <p:cNvCxnSpPr/>
            <p:nvPr/>
          </p:nvCxnSpPr>
          <p:spPr>
            <a:xfrm flipV="1">
              <a:off x="6188765" y="3429000"/>
              <a:ext cx="0" cy="1792357"/>
            </a:xfrm>
            <a:prstGeom prst="line">
              <a:avLst/>
            </a:prstGeom>
            <a:ln w="254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68E381D-14CB-0838-2BFA-7A3D4881AF1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04728" y="2507530"/>
            <a:ext cx="37404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51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Logo&#10;&#10;Description automatically generated with medium confidence">
            <a:extLst>
              <a:ext uri="{FF2B5EF4-FFF2-40B4-BE49-F238E27FC236}">
                <a16:creationId xmlns:a16="http://schemas.microsoft.com/office/drawing/2014/main" id="{9DBB505C-403D-EBBB-E340-41058D68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14D99B-BDCB-3EC5-884C-8699D6265C0C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13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87E028-46AB-756F-3680-FCF173E23A0C}"/>
              </a:ext>
            </a:extLst>
          </p:cNvPr>
          <p:cNvSpPr/>
          <p:nvPr/>
        </p:nvSpPr>
        <p:spPr>
          <a:xfrm>
            <a:off x="-9771" y="427000"/>
            <a:ext cx="12176372" cy="6383216"/>
          </a:xfrm>
          <a:prstGeom prst="ellipse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3200" dirty="0"/>
              <a:t>Indirect Discrimination</a:t>
            </a:r>
          </a:p>
        </p:txBody>
      </p:sp>
      <p:pic>
        <p:nvPicPr>
          <p:cNvPr id="11" name="Picture 10" descr="A graph of a graph showing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93828725-4528-E627-08A5-0B4E5766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42" y="1891825"/>
            <a:ext cx="3946460" cy="2343567"/>
          </a:xfrm>
          <a:prstGeom prst="rect">
            <a:avLst/>
          </a:prstGeom>
        </p:spPr>
      </p:pic>
      <p:pic>
        <p:nvPicPr>
          <p:cNvPr id="12" name="Picture 11" descr="A graph of different colors&#10;&#10;Description automatically generated">
            <a:extLst>
              <a:ext uri="{FF2B5EF4-FFF2-40B4-BE49-F238E27FC236}">
                <a16:creationId xmlns:a16="http://schemas.microsoft.com/office/drawing/2014/main" id="{31F29C6B-0386-C3AA-0D74-680F977EF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789" y="1887519"/>
            <a:ext cx="3946460" cy="2343567"/>
          </a:xfrm>
          <a:prstGeom prst="rect">
            <a:avLst/>
          </a:prstGeom>
        </p:spPr>
      </p:pic>
      <p:pic>
        <p:nvPicPr>
          <p:cNvPr id="13" name="Picture 12" descr="A graph of a number of black and red colored lines&#10;&#10;Description automatically generated">
            <a:extLst>
              <a:ext uri="{FF2B5EF4-FFF2-40B4-BE49-F238E27FC236}">
                <a16:creationId xmlns:a16="http://schemas.microsoft.com/office/drawing/2014/main" id="{867FB5CE-0A99-6789-2E53-A30891CA5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187" y="4265028"/>
            <a:ext cx="3437465" cy="2390576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718BFCC0-ADF6-51B3-3804-702580333F12}"/>
              </a:ext>
            </a:extLst>
          </p:cNvPr>
          <p:cNvSpPr/>
          <p:nvPr/>
        </p:nvSpPr>
        <p:spPr>
          <a:xfrm>
            <a:off x="5378813" y="2414028"/>
            <a:ext cx="1391478" cy="1348439"/>
          </a:xfrm>
          <a:prstGeom prst="mathPlus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5FB93D08-96C6-3847-7E48-1E78E386E69B}"/>
              </a:ext>
            </a:extLst>
          </p:cNvPr>
          <p:cNvSpPr/>
          <p:nvPr/>
        </p:nvSpPr>
        <p:spPr>
          <a:xfrm flipV="1">
            <a:off x="2777066" y="4322445"/>
            <a:ext cx="1363140" cy="1724392"/>
          </a:xfrm>
          <a:prstGeom prst="ben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>
            <a:extLst>
              <a:ext uri="{FF2B5EF4-FFF2-40B4-BE49-F238E27FC236}">
                <a16:creationId xmlns:a16="http://schemas.microsoft.com/office/drawing/2014/main" id="{E46E3AAB-DC65-10A9-1F94-D383CC2B6EDB}"/>
              </a:ext>
            </a:extLst>
          </p:cNvPr>
          <p:cNvSpPr/>
          <p:nvPr/>
        </p:nvSpPr>
        <p:spPr>
          <a:xfrm flipH="1" flipV="1">
            <a:off x="8021536" y="4322445"/>
            <a:ext cx="1364400" cy="1724392"/>
          </a:xfrm>
          <a:prstGeom prst="ben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1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0CAFDFB6-DCA2-FAEF-B810-04ED71C0B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015994-20E7-E7EF-9DDF-41A181B09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573991"/>
              </p:ext>
            </p:extLst>
          </p:nvPr>
        </p:nvGraphicFramePr>
        <p:xfrm>
          <a:off x="149630" y="1290014"/>
          <a:ext cx="11920452" cy="5521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3484">
                  <a:extLst>
                    <a:ext uri="{9D8B030D-6E8A-4147-A177-3AD203B41FA5}">
                      <a16:colId xmlns:a16="http://schemas.microsoft.com/office/drawing/2014/main" val="2496821900"/>
                    </a:ext>
                  </a:extLst>
                </a:gridCol>
                <a:gridCol w="3973484">
                  <a:extLst>
                    <a:ext uri="{9D8B030D-6E8A-4147-A177-3AD203B41FA5}">
                      <a16:colId xmlns:a16="http://schemas.microsoft.com/office/drawing/2014/main" val="974964911"/>
                    </a:ext>
                  </a:extLst>
                </a:gridCol>
                <a:gridCol w="3973484">
                  <a:extLst>
                    <a:ext uri="{9D8B030D-6E8A-4147-A177-3AD203B41FA5}">
                      <a16:colId xmlns:a16="http://schemas.microsoft.com/office/drawing/2014/main" val="2197399376"/>
                    </a:ext>
                  </a:extLst>
                </a:gridCol>
              </a:tblGrid>
              <a:tr h="8065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Best Accuracy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Optical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Compromise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27188"/>
                  </a:ext>
                </a:extLst>
              </a:tr>
              <a:tr h="47148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106675"/>
                  </a:ext>
                </a:extLst>
              </a:tr>
            </a:tbl>
          </a:graphicData>
        </a:graphic>
      </p:graphicFrame>
      <p:pic>
        <p:nvPicPr>
          <p:cNvPr id="5" name="stat_approach_3D.mp4">
            <a:hlinkClick r:id="" action="ppaction://media"/>
            <a:extLst>
              <a:ext uri="{FF2B5EF4-FFF2-40B4-BE49-F238E27FC236}">
                <a16:creationId xmlns:a16="http://schemas.microsoft.com/office/drawing/2014/main" id="{CC55D7AA-EC78-EA8D-7BA5-5509C93FD6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277687"/>
            <a:ext cx="4093556" cy="2302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E4971-4E41-5DC1-F57F-74B5ACE7B867}"/>
              </a:ext>
            </a:extLst>
          </p:cNvPr>
          <p:cNvSpPr txBox="1"/>
          <p:nvPr/>
        </p:nvSpPr>
        <p:spPr>
          <a:xfrm>
            <a:off x="45594" y="157073"/>
            <a:ext cx="7071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Results – Statistical Approach</a:t>
            </a:r>
          </a:p>
        </p:txBody>
      </p:sp>
      <p:pic>
        <p:nvPicPr>
          <p:cNvPr id="8" name="Picture 7" descr="A graph of a red black and white line&#10;&#10;Description automatically generated with medium confidence">
            <a:extLst>
              <a:ext uri="{FF2B5EF4-FFF2-40B4-BE49-F238E27FC236}">
                <a16:creationId xmlns:a16="http://schemas.microsoft.com/office/drawing/2014/main" id="{9836F6B7-13C3-2E6D-5E5D-4FB141B25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114" y="2130143"/>
            <a:ext cx="3583528" cy="2974341"/>
          </a:xfrm>
          <a:prstGeom prst="rect">
            <a:avLst/>
          </a:prstGeom>
        </p:spPr>
      </p:pic>
      <p:pic>
        <p:nvPicPr>
          <p:cNvPr id="10" name="Picture 9" descr="A graph of a reflection&#10;&#10;Description automatically generated with medium confidence">
            <a:extLst>
              <a:ext uri="{FF2B5EF4-FFF2-40B4-BE49-F238E27FC236}">
                <a16:creationId xmlns:a16="http://schemas.microsoft.com/office/drawing/2014/main" id="{233A4B15-B38A-9A95-0349-5DEDAFF49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8040" y="2130143"/>
            <a:ext cx="3583528" cy="29743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DF9255-4C77-6C78-5C92-76199474346E}"/>
                  </a:ext>
                </a:extLst>
              </p:cNvPr>
              <p:cNvSpPr txBox="1"/>
              <p:nvPr/>
            </p:nvSpPr>
            <p:spPr>
              <a:xfrm>
                <a:off x="77890" y="4987835"/>
                <a:ext cx="2322018" cy="2608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FF0000"/>
                    </a:solidFill>
                  </a:rPr>
                  <a:t>Red Mangroves</a:t>
                </a:r>
                <a:r>
                  <a:rPr lang="en-US" sz="11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483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&lt;0.041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1976.5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&lt;0.023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00B0F0"/>
                    </a:solidFill>
                  </a:rPr>
                  <a:t>White Mangroves</a:t>
                </a:r>
                <a:r>
                  <a:rPr lang="en-US" sz="11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1656.5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&lt;0.34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1976.5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&gt;0.023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1"/>
                    </a:solidFill>
                  </a:rPr>
                  <a:t>Black Mangroves: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483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&gt;0.041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1656.5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&gt;0.34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200" b="1" dirty="0">
                  <a:solidFill>
                    <a:schemeClr val="bg1"/>
                  </a:solidFill>
                </a:endParaRPr>
              </a:p>
              <a:p>
                <a:endParaRPr lang="en-GB" b="0" dirty="0">
                  <a:solidFill>
                    <a:schemeClr val="bg1"/>
                  </a:solidFill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DF9255-4C77-6C78-5C92-761994743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0" y="4987835"/>
                <a:ext cx="2322018" cy="26084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2EBA3954-12AA-4790-3AEE-85F85DA164B0}"/>
              </a:ext>
            </a:extLst>
          </p:cNvPr>
          <p:cNvSpPr/>
          <p:nvPr/>
        </p:nvSpPr>
        <p:spPr>
          <a:xfrm>
            <a:off x="1642623" y="5493911"/>
            <a:ext cx="715813" cy="9280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chart of efficiency and efficiency&#10;&#10;Description automatically generated">
            <a:extLst>
              <a:ext uri="{FF2B5EF4-FFF2-40B4-BE49-F238E27FC236}">
                <a16:creationId xmlns:a16="http://schemas.microsoft.com/office/drawing/2014/main" id="{3C9CEB03-118F-6AD3-1666-3714A86CF9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3532" y="5215613"/>
            <a:ext cx="1500391" cy="1456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CA1A3D-9C8C-74FA-B0FA-D08ECF330B0D}"/>
                  </a:ext>
                </a:extLst>
              </p:cNvPr>
              <p:cNvSpPr txBox="1"/>
              <p:nvPr/>
            </p:nvSpPr>
            <p:spPr>
              <a:xfrm>
                <a:off x="4354114" y="4987836"/>
                <a:ext cx="2322018" cy="2608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FF0000"/>
                    </a:solidFill>
                  </a:rPr>
                  <a:t>Red Mangroves</a:t>
                </a:r>
                <a:r>
                  <a:rPr lang="en-US" sz="11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483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&lt;0.041</m:t>
                    </m:r>
                  </m:oMath>
                </a14:m>
                <a:endParaRPr lang="en-GB" sz="1100" b="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402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&lt;0.047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00B0F0"/>
                    </a:solidFill>
                  </a:rPr>
                  <a:t>White Mangroves</a:t>
                </a:r>
                <a:r>
                  <a:rPr lang="en-US" sz="11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483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&gt;0.041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402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&lt;0.047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1"/>
                    </a:solidFill>
                  </a:rPr>
                  <a:t>Black Mangroves: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402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&gt;0.047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483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&gt;0.041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200" b="1" dirty="0">
                  <a:solidFill>
                    <a:schemeClr val="bg1"/>
                  </a:solidFill>
                </a:endParaRPr>
              </a:p>
              <a:p>
                <a:endParaRPr lang="en-GB" b="0" dirty="0">
                  <a:solidFill>
                    <a:schemeClr val="bg1"/>
                  </a:solidFill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CA1A3D-9C8C-74FA-B0FA-D08ECF330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114" y="4987836"/>
                <a:ext cx="2322018" cy="26084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D8F1E-4373-E23C-6B72-2908510787B4}"/>
                  </a:ext>
                </a:extLst>
              </p:cNvPr>
              <p:cNvSpPr txBox="1"/>
              <p:nvPr/>
            </p:nvSpPr>
            <p:spPr>
              <a:xfrm>
                <a:off x="8297955" y="5072474"/>
                <a:ext cx="2322018" cy="2439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FF0000"/>
                    </a:solidFill>
                  </a:rPr>
                  <a:t>Red Mangroves</a:t>
                </a:r>
                <a:r>
                  <a:rPr lang="en-US" sz="11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483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&lt;0.041</m:t>
                    </m:r>
                  </m:oMath>
                </a14:m>
                <a:endParaRPr lang="en-GB" sz="11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00B0F0"/>
                    </a:solidFill>
                  </a:rPr>
                  <a:t>White Mangroves</a:t>
                </a:r>
                <a:r>
                  <a:rPr lang="en-US" sz="11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483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&gt;0.041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1656.5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&lt;0.34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1"/>
                    </a:solidFill>
                  </a:rPr>
                  <a:t>Black Mangroves: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483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&gt;0.041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1656.5</m:t>
                        </m:r>
                      </m:sub>
                    </m:sSub>
                    <m:r>
                      <a:rPr lang="en-GB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&gt;0.34</m:t>
                    </m:r>
                  </m:oMath>
                </a14:m>
                <a:endParaRPr lang="en-GB" sz="1100" dirty="0">
                  <a:solidFill>
                    <a:schemeClr val="tx1"/>
                  </a:solidFill>
                </a:endParaRPr>
              </a:p>
              <a:p>
                <a:endParaRPr lang="en-GB" sz="1200" b="1" dirty="0">
                  <a:solidFill>
                    <a:schemeClr val="bg1"/>
                  </a:solidFill>
                </a:endParaRPr>
              </a:p>
              <a:p>
                <a:endParaRPr lang="en-GB" b="0" dirty="0">
                  <a:solidFill>
                    <a:schemeClr val="bg1"/>
                  </a:solidFill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4D8F1E-4373-E23C-6B72-290851078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955" y="5072474"/>
                <a:ext cx="2322018" cy="24391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chart of efficiency and efficiency&#10;&#10;Description automatically generated">
            <a:extLst>
              <a:ext uri="{FF2B5EF4-FFF2-40B4-BE49-F238E27FC236}">
                <a16:creationId xmlns:a16="http://schemas.microsoft.com/office/drawing/2014/main" id="{F6D93A14-1172-9D7A-4475-219752C0C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13214" y="5215613"/>
            <a:ext cx="1502182" cy="14580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6C341A7-0B1C-5C03-7663-1BF08EE9D2B3}"/>
              </a:ext>
            </a:extLst>
          </p:cNvPr>
          <p:cNvSpPr/>
          <p:nvPr/>
        </p:nvSpPr>
        <p:spPr>
          <a:xfrm>
            <a:off x="9731897" y="5591094"/>
            <a:ext cx="715813" cy="9280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56E2543-A565-654E-9417-1EB77224359E}"/>
              </a:ext>
            </a:extLst>
          </p:cNvPr>
          <p:cNvSpPr/>
          <p:nvPr/>
        </p:nvSpPr>
        <p:spPr>
          <a:xfrm>
            <a:off x="5787971" y="5591094"/>
            <a:ext cx="715813" cy="9280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chart of efficiency and purity&#10;&#10;Description automatically generated">
            <a:extLst>
              <a:ext uri="{FF2B5EF4-FFF2-40B4-BE49-F238E27FC236}">
                <a16:creationId xmlns:a16="http://schemas.microsoft.com/office/drawing/2014/main" id="{B087C675-2A10-0286-D912-C8CE3307B9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8525" y="5228960"/>
            <a:ext cx="1502182" cy="14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26F66A-6812-C1F0-9F43-8D3955389A84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6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cartoon character looking at a sign&#10;&#10;Description automatically generated">
            <a:extLst>
              <a:ext uri="{FF2B5EF4-FFF2-40B4-BE49-F238E27FC236}">
                <a16:creationId xmlns:a16="http://schemas.microsoft.com/office/drawing/2014/main" id="{51EC5C10-CD84-AFD6-2984-C79AD385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39" y="1143000"/>
            <a:ext cx="6465026" cy="4848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E267A-BFEA-7012-2E91-7D030F224C7E}"/>
              </a:ext>
            </a:extLst>
          </p:cNvPr>
          <p:cNvSpPr txBox="1"/>
          <p:nvPr/>
        </p:nvSpPr>
        <p:spPr>
          <a:xfrm>
            <a:off x="680871" y="866230"/>
            <a:ext cx="7071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49648-87D1-73B0-DF51-CDD357D5B3AB}"/>
              </a:ext>
            </a:extLst>
          </p:cNvPr>
          <p:cNvSpPr txBox="1"/>
          <p:nvPr/>
        </p:nvSpPr>
        <p:spPr>
          <a:xfrm>
            <a:off x="6223096" y="2556759"/>
            <a:ext cx="1908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Neural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6CBCA-7E03-0963-FBE1-DD49B0B75FFD}"/>
              </a:ext>
            </a:extLst>
          </p:cNvPr>
          <p:cNvSpPr txBox="1"/>
          <p:nvPr/>
        </p:nvSpPr>
        <p:spPr>
          <a:xfrm rot="20958150">
            <a:off x="6777690" y="3021385"/>
            <a:ext cx="144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Decision Trees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72239-F148-949C-5FED-72EEDD774E84}"/>
              </a:ext>
            </a:extLst>
          </p:cNvPr>
          <p:cNvSpPr txBox="1"/>
          <p:nvPr/>
        </p:nvSpPr>
        <p:spPr>
          <a:xfrm rot="19431173">
            <a:off x="7042301" y="1647243"/>
            <a:ext cx="896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9C4AE-E42D-52C9-6561-118D91186466}"/>
              </a:ext>
            </a:extLst>
          </p:cNvPr>
          <p:cNvSpPr txBox="1"/>
          <p:nvPr/>
        </p:nvSpPr>
        <p:spPr>
          <a:xfrm rot="282078">
            <a:off x="6678448" y="3549885"/>
            <a:ext cx="1623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Random Forest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CB0CEC-8916-A946-76AA-679CBB6D942B}"/>
              </a:ext>
            </a:extLst>
          </p:cNvPr>
          <p:cNvSpPr txBox="1"/>
          <p:nvPr/>
        </p:nvSpPr>
        <p:spPr>
          <a:xfrm rot="21316498">
            <a:off x="6700086" y="2174990"/>
            <a:ext cx="1809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Gradient Boosting</a:t>
            </a:r>
          </a:p>
        </p:txBody>
      </p:sp>
      <p:pic>
        <p:nvPicPr>
          <p:cNvPr id="19" name="Picture 18" descr="Logo&#10;&#10;Description automatically generated with medium confidence">
            <a:extLst>
              <a:ext uri="{FF2B5EF4-FFF2-40B4-BE49-F238E27FC236}">
                <a16:creationId xmlns:a16="http://schemas.microsoft.com/office/drawing/2014/main" id="{1C114132-12DF-9CC8-5733-383C7CA0C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B384AA-B77E-B653-3CDB-D85B212B8C6A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07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985CA2-2A06-A894-C019-DC8B3B58F5BF}"/>
              </a:ext>
            </a:extLst>
          </p:cNvPr>
          <p:cNvSpPr txBox="1"/>
          <p:nvPr/>
        </p:nvSpPr>
        <p:spPr>
          <a:xfrm>
            <a:off x="328054" y="199981"/>
            <a:ext cx="7071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Why Neural Networks?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0E091AC6-8385-136F-33C0-8BA8EAF96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F1A4F-BBEC-D7C1-09F4-3BE6977FF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389" y="1299750"/>
            <a:ext cx="1889552" cy="2673955"/>
          </a:xfrm>
          <a:prstGeom prst="rect">
            <a:avLst/>
          </a:prstGeom>
        </p:spPr>
      </p:pic>
      <p:pic>
        <p:nvPicPr>
          <p:cNvPr id="11" name="Picture 10" descr="A graph with a green line and a blue line&#10;&#10;Description automatically generated">
            <a:extLst>
              <a:ext uri="{FF2B5EF4-FFF2-40B4-BE49-F238E27FC236}">
                <a16:creationId xmlns:a16="http://schemas.microsoft.com/office/drawing/2014/main" id="{1F5703AA-09D1-D33D-626E-9D653148A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344" y="1451274"/>
            <a:ext cx="2731055" cy="2444518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5389C25-7C44-EB5F-9258-AFC25D5A1CF2}"/>
              </a:ext>
            </a:extLst>
          </p:cNvPr>
          <p:cNvSpPr/>
          <p:nvPr/>
        </p:nvSpPr>
        <p:spPr>
          <a:xfrm>
            <a:off x="8348300" y="2267960"/>
            <a:ext cx="679293" cy="7394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DBEF7-6E96-543B-F07F-96EF02188EE4}"/>
              </a:ext>
            </a:extLst>
          </p:cNvPr>
          <p:cNvSpPr txBox="1"/>
          <p:nvPr/>
        </p:nvSpPr>
        <p:spPr>
          <a:xfrm>
            <a:off x="-201786" y="933212"/>
            <a:ext cx="60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Highly adaptable and flexible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BD3A6E-2EF4-FCD8-D91C-19A831A8A594}"/>
              </a:ext>
            </a:extLst>
          </p:cNvPr>
          <p:cNvSpPr txBox="1"/>
          <p:nvPr/>
        </p:nvSpPr>
        <p:spPr>
          <a:xfrm>
            <a:off x="5492626" y="929225"/>
            <a:ext cx="60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Many literature comparisons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58929F-6812-5B77-4EED-D0EE8AC2E045}"/>
              </a:ext>
            </a:extLst>
          </p:cNvPr>
          <p:cNvSpPr>
            <a:spLocks noChangeAspect="1"/>
          </p:cNvSpPr>
          <p:nvPr/>
        </p:nvSpPr>
        <p:spPr>
          <a:xfrm>
            <a:off x="461755" y="4973544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E45044-3782-898D-2D89-02490084D1A5}"/>
              </a:ext>
            </a:extLst>
          </p:cNvPr>
          <p:cNvSpPr>
            <a:spLocks noChangeAspect="1"/>
          </p:cNvSpPr>
          <p:nvPr/>
        </p:nvSpPr>
        <p:spPr>
          <a:xfrm>
            <a:off x="1751052" y="4121879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602481-7EE1-960A-39CF-755EC1EAE487}"/>
              </a:ext>
            </a:extLst>
          </p:cNvPr>
          <p:cNvSpPr>
            <a:spLocks noChangeAspect="1"/>
          </p:cNvSpPr>
          <p:nvPr/>
        </p:nvSpPr>
        <p:spPr>
          <a:xfrm>
            <a:off x="1751052" y="4726120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F4FBD4-FC06-17CB-357B-243CFBEB682E}"/>
              </a:ext>
            </a:extLst>
          </p:cNvPr>
          <p:cNvSpPr>
            <a:spLocks noChangeAspect="1"/>
          </p:cNvSpPr>
          <p:nvPr/>
        </p:nvSpPr>
        <p:spPr>
          <a:xfrm>
            <a:off x="1751052" y="5330361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E9A0CA-9206-E07E-9465-1B4F8AB1CD58}"/>
              </a:ext>
            </a:extLst>
          </p:cNvPr>
          <p:cNvSpPr>
            <a:spLocks noChangeAspect="1"/>
          </p:cNvSpPr>
          <p:nvPr/>
        </p:nvSpPr>
        <p:spPr>
          <a:xfrm>
            <a:off x="4323544" y="4973544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5AF222-A0BA-212D-29E3-8A5F3B8B523E}"/>
              </a:ext>
            </a:extLst>
          </p:cNvPr>
          <p:cNvSpPr>
            <a:spLocks noChangeAspect="1"/>
          </p:cNvSpPr>
          <p:nvPr/>
        </p:nvSpPr>
        <p:spPr>
          <a:xfrm>
            <a:off x="3037298" y="4705541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223126-A03A-04D9-E74C-D2603D0F13F5}"/>
              </a:ext>
            </a:extLst>
          </p:cNvPr>
          <p:cNvSpPr>
            <a:spLocks noChangeAspect="1"/>
          </p:cNvSpPr>
          <p:nvPr/>
        </p:nvSpPr>
        <p:spPr>
          <a:xfrm>
            <a:off x="3037298" y="5289203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997135-8AD7-6251-8B59-45E60405D959}"/>
              </a:ext>
            </a:extLst>
          </p:cNvPr>
          <p:cNvSpPr>
            <a:spLocks noChangeAspect="1"/>
          </p:cNvSpPr>
          <p:nvPr/>
        </p:nvSpPr>
        <p:spPr>
          <a:xfrm>
            <a:off x="1751052" y="5936828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3879B0-A4AF-95CE-FE9B-022B2FC0C86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957383" y="4370650"/>
            <a:ext cx="793669" cy="851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B41109-9299-AD5A-BD4F-AFEB608BC085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957383" y="4974891"/>
            <a:ext cx="793669" cy="247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9AA366-3C3E-63D1-071B-6D9A6DCC6545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>
            <a:off x="957383" y="5222315"/>
            <a:ext cx="793669" cy="3568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CDCECB-1337-9872-361F-8EF1365C91F9}"/>
              </a:ext>
            </a:extLst>
          </p:cNvPr>
          <p:cNvCxnSpPr>
            <a:cxnSpLocks/>
            <a:stCxn id="16" idx="6"/>
            <a:endCxn id="23" idx="2"/>
          </p:cNvCxnSpPr>
          <p:nvPr/>
        </p:nvCxnSpPr>
        <p:spPr>
          <a:xfrm>
            <a:off x="957383" y="5222315"/>
            <a:ext cx="793669" cy="963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064D06-74D7-7F45-6505-C2A94E6C3FE5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>
            <a:off x="2246680" y="4370650"/>
            <a:ext cx="790618" cy="5836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A77812-A8E2-2192-7E22-DA86F800AB52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2246680" y="4370650"/>
            <a:ext cx="790618" cy="11673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B971B4D-A28E-F3EF-82B1-40FF9F43CCB0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V="1">
            <a:off x="2246680" y="4954312"/>
            <a:ext cx="790618" cy="20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C66D08E-45C9-E79A-14FA-94FF0078EDD0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>
            <a:off x="2246680" y="4974891"/>
            <a:ext cx="790618" cy="56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34C27D-2707-FFAD-1CD8-BB03CBD45791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2246680" y="4954312"/>
            <a:ext cx="790618" cy="624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FFF96-6DF5-8B8A-BE2A-715D6A4B2A5A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2246680" y="5537974"/>
            <a:ext cx="790618" cy="41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4C168B-F325-CCAE-027E-66B632C08A60}"/>
              </a:ext>
            </a:extLst>
          </p:cNvPr>
          <p:cNvCxnSpPr>
            <a:cxnSpLocks/>
            <a:stCxn id="23" idx="6"/>
            <a:endCxn id="21" idx="2"/>
          </p:cNvCxnSpPr>
          <p:nvPr/>
        </p:nvCxnSpPr>
        <p:spPr>
          <a:xfrm flipV="1">
            <a:off x="2246680" y="4954312"/>
            <a:ext cx="790618" cy="12312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F6301B3-8E2D-566F-E5F0-9D88FCFC697A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 flipV="1">
            <a:off x="2246680" y="5537974"/>
            <a:ext cx="790618" cy="6476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27642E-33EC-149C-D7C3-EC83568331FE}"/>
              </a:ext>
            </a:extLst>
          </p:cNvPr>
          <p:cNvCxnSpPr>
            <a:cxnSpLocks/>
            <a:stCxn id="22" idx="6"/>
            <a:endCxn id="20" idx="2"/>
          </p:cNvCxnSpPr>
          <p:nvPr/>
        </p:nvCxnSpPr>
        <p:spPr>
          <a:xfrm flipV="1">
            <a:off x="3532926" y="5222315"/>
            <a:ext cx="790618" cy="315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F005EA-BCC9-63E1-7544-B9AEB86841C6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3532926" y="4954312"/>
            <a:ext cx="790618" cy="268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09A7C11-CE23-2B4D-4995-9C2A3E10871B}"/>
              </a:ext>
            </a:extLst>
          </p:cNvPr>
          <p:cNvSpPr txBox="1"/>
          <p:nvPr/>
        </p:nvSpPr>
        <p:spPr>
          <a:xfrm>
            <a:off x="314260" y="5549089"/>
            <a:ext cx="753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4A10E19-C600-1984-DA13-54F56E36B606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166765" y="5222315"/>
            <a:ext cx="2949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BD06886-71D2-2CBA-F9EB-E8413964BE9A}"/>
              </a:ext>
            </a:extLst>
          </p:cNvPr>
          <p:cNvSpPr txBox="1"/>
          <p:nvPr/>
        </p:nvSpPr>
        <p:spPr>
          <a:xfrm>
            <a:off x="1678165" y="6433290"/>
            <a:ext cx="2250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Hidden Layers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87E1800-2A5C-4D9C-825E-8133BD950B0B}"/>
              </a:ext>
            </a:extLst>
          </p:cNvPr>
          <p:cNvSpPr>
            <a:spLocks noChangeAspect="1"/>
          </p:cNvSpPr>
          <p:nvPr/>
        </p:nvSpPr>
        <p:spPr>
          <a:xfrm>
            <a:off x="4323544" y="5561381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B5FBC49-B7DD-FE83-4A01-4E3EDB66575A}"/>
              </a:ext>
            </a:extLst>
          </p:cNvPr>
          <p:cNvSpPr>
            <a:spLocks noChangeAspect="1"/>
          </p:cNvSpPr>
          <p:nvPr/>
        </p:nvSpPr>
        <p:spPr>
          <a:xfrm>
            <a:off x="4323544" y="4389882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C5BB0F1-7FBA-9AC1-A677-E94FEE2675CB}"/>
              </a:ext>
            </a:extLst>
          </p:cNvPr>
          <p:cNvCxnSpPr>
            <a:cxnSpLocks/>
            <a:stCxn id="21" idx="6"/>
            <a:endCxn id="82" idx="2"/>
          </p:cNvCxnSpPr>
          <p:nvPr/>
        </p:nvCxnSpPr>
        <p:spPr>
          <a:xfrm flipV="1">
            <a:off x="3532926" y="4638653"/>
            <a:ext cx="790618" cy="315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D78D0E9-B6D7-8C65-BE5F-10C5BC112937}"/>
              </a:ext>
            </a:extLst>
          </p:cNvPr>
          <p:cNvCxnSpPr>
            <a:cxnSpLocks/>
            <a:stCxn id="21" idx="6"/>
            <a:endCxn id="81" idx="2"/>
          </p:cNvCxnSpPr>
          <p:nvPr/>
        </p:nvCxnSpPr>
        <p:spPr>
          <a:xfrm>
            <a:off x="3532926" y="4954312"/>
            <a:ext cx="790618" cy="855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7482551-27D5-7FDF-0C93-CAF380DECC38}"/>
              </a:ext>
            </a:extLst>
          </p:cNvPr>
          <p:cNvCxnSpPr>
            <a:cxnSpLocks/>
            <a:stCxn id="22" idx="6"/>
            <a:endCxn id="82" idx="2"/>
          </p:cNvCxnSpPr>
          <p:nvPr/>
        </p:nvCxnSpPr>
        <p:spPr>
          <a:xfrm flipV="1">
            <a:off x="3532926" y="4638653"/>
            <a:ext cx="790618" cy="899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7AD2112-ABFE-866D-3BD6-340D1622868E}"/>
              </a:ext>
            </a:extLst>
          </p:cNvPr>
          <p:cNvCxnSpPr>
            <a:cxnSpLocks/>
            <a:stCxn id="22" idx="6"/>
            <a:endCxn id="81" idx="2"/>
          </p:cNvCxnSpPr>
          <p:nvPr/>
        </p:nvCxnSpPr>
        <p:spPr>
          <a:xfrm>
            <a:off x="3532926" y="5537974"/>
            <a:ext cx="790618" cy="2721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A60A67C-D557-BFD6-F424-320EAE5E207E}"/>
              </a:ext>
            </a:extLst>
          </p:cNvPr>
          <p:cNvSpPr txBox="1"/>
          <p:nvPr/>
        </p:nvSpPr>
        <p:spPr>
          <a:xfrm>
            <a:off x="3829865" y="5980335"/>
            <a:ext cx="2250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Outputs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A002F39-20A4-8533-510F-132F6756BF11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819172" y="5222315"/>
            <a:ext cx="518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0F5FFB4-55AC-E065-02C7-976A0DD464BB}"/>
              </a:ext>
            </a:extLst>
          </p:cNvPr>
          <p:cNvCxnSpPr>
            <a:cxnSpLocks/>
          </p:cNvCxnSpPr>
          <p:nvPr/>
        </p:nvCxnSpPr>
        <p:spPr>
          <a:xfrm>
            <a:off x="4819172" y="4634988"/>
            <a:ext cx="518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B38926C-EAEA-6E30-EC6D-BE4162AE8AB0}"/>
              </a:ext>
            </a:extLst>
          </p:cNvPr>
          <p:cNvCxnSpPr>
            <a:cxnSpLocks/>
          </p:cNvCxnSpPr>
          <p:nvPr/>
        </p:nvCxnSpPr>
        <p:spPr>
          <a:xfrm>
            <a:off x="4819172" y="5810152"/>
            <a:ext cx="518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2487B6FD-5F7A-D73E-50D3-9431FE3DD880}"/>
              </a:ext>
            </a:extLst>
          </p:cNvPr>
          <p:cNvSpPr>
            <a:spLocks noChangeAspect="1"/>
          </p:cNvSpPr>
          <p:nvPr/>
        </p:nvSpPr>
        <p:spPr>
          <a:xfrm>
            <a:off x="2413930" y="2185891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55418DE-5950-5BCB-F011-27F3671923FF}"/>
              </a:ext>
            </a:extLst>
          </p:cNvPr>
          <p:cNvSpPr>
            <a:spLocks noChangeAspect="1"/>
          </p:cNvSpPr>
          <p:nvPr/>
        </p:nvSpPr>
        <p:spPr>
          <a:xfrm>
            <a:off x="1127684" y="1917888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1804814-241E-71C3-4B58-F2964752FBB9}"/>
              </a:ext>
            </a:extLst>
          </p:cNvPr>
          <p:cNvSpPr>
            <a:spLocks noChangeAspect="1"/>
          </p:cNvSpPr>
          <p:nvPr/>
        </p:nvSpPr>
        <p:spPr>
          <a:xfrm>
            <a:off x="1127684" y="2501550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26F2FA4-3031-4B95-AB41-2C345E05EBBB}"/>
              </a:ext>
            </a:extLst>
          </p:cNvPr>
          <p:cNvCxnSpPr>
            <a:cxnSpLocks/>
            <a:stCxn id="112" idx="6"/>
            <a:endCxn id="110" idx="2"/>
          </p:cNvCxnSpPr>
          <p:nvPr/>
        </p:nvCxnSpPr>
        <p:spPr>
          <a:xfrm flipV="1">
            <a:off x="1623312" y="2434662"/>
            <a:ext cx="790618" cy="315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C1C651D-6518-AC84-2CD3-25BD14355D3A}"/>
              </a:ext>
            </a:extLst>
          </p:cNvPr>
          <p:cNvCxnSpPr>
            <a:cxnSpLocks/>
            <a:stCxn id="111" idx="6"/>
            <a:endCxn id="110" idx="2"/>
          </p:cNvCxnSpPr>
          <p:nvPr/>
        </p:nvCxnSpPr>
        <p:spPr>
          <a:xfrm>
            <a:off x="1623312" y="2166659"/>
            <a:ext cx="790618" cy="268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8E4AA009-8F9A-242A-6CE2-9C812EAE7972}"/>
              </a:ext>
            </a:extLst>
          </p:cNvPr>
          <p:cNvSpPr>
            <a:spLocks noChangeAspect="1"/>
          </p:cNvSpPr>
          <p:nvPr/>
        </p:nvSpPr>
        <p:spPr>
          <a:xfrm>
            <a:off x="2413930" y="2773728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97A8716-6BF8-40A3-36CF-5639881CD580}"/>
              </a:ext>
            </a:extLst>
          </p:cNvPr>
          <p:cNvSpPr>
            <a:spLocks noChangeAspect="1"/>
          </p:cNvSpPr>
          <p:nvPr/>
        </p:nvSpPr>
        <p:spPr>
          <a:xfrm>
            <a:off x="2413930" y="1602229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FBF545C-6689-346B-F7FA-65B286BB603F}"/>
              </a:ext>
            </a:extLst>
          </p:cNvPr>
          <p:cNvCxnSpPr>
            <a:cxnSpLocks/>
            <a:stCxn id="111" idx="6"/>
            <a:endCxn id="125" idx="2"/>
          </p:cNvCxnSpPr>
          <p:nvPr/>
        </p:nvCxnSpPr>
        <p:spPr>
          <a:xfrm flipV="1">
            <a:off x="1623312" y="1851000"/>
            <a:ext cx="790618" cy="315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46BF934-7745-F8DF-E69D-23B38460B2E1}"/>
              </a:ext>
            </a:extLst>
          </p:cNvPr>
          <p:cNvCxnSpPr>
            <a:cxnSpLocks/>
            <a:stCxn id="111" idx="6"/>
            <a:endCxn id="124" idx="2"/>
          </p:cNvCxnSpPr>
          <p:nvPr/>
        </p:nvCxnSpPr>
        <p:spPr>
          <a:xfrm>
            <a:off x="1623312" y="2166659"/>
            <a:ext cx="790618" cy="855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15A09B4-6CDD-68CD-F8B8-E35ECDDB7679}"/>
              </a:ext>
            </a:extLst>
          </p:cNvPr>
          <p:cNvCxnSpPr>
            <a:cxnSpLocks/>
            <a:stCxn id="112" idx="6"/>
            <a:endCxn id="125" idx="2"/>
          </p:cNvCxnSpPr>
          <p:nvPr/>
        </p:nvCxnSpPr>
        <p:spPr>
          <a:xfrm flipV="1">
            <a:off x="1623312" y="1851000"/>
            <a:ext cx="790618" cy="899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FC9BA39-0B96-8D24-D5DA-965E64116BC3}"/>
              </a:ext>
            </a:extLst>
          </p:cNvPr>
          <p:cNvCxnSpPr>
            <a:cxnSpLocks/>
            <a:stCxn id="112" idx="6"/>
            <a:endCxn id="124" idx="2"/>
          </p:cNvCxnSpPr>
          <p:nvPr/>
        </p:nvCxnSpPr>
        <p:spPr>
          <a:xfrm>
            <a:off x="1623312" y="2750321"/>
            <a:ext cx="790618" cy="2721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1D0CEBD-C562-3A6B-1058-9F7C467E2798}"/>
              </a:ext>
            </a:extLst>
          </p:cNvPr>
          <p:cNvCxnSpPr>
            <a:cxnSpLocks/>
            <a:stCxn id="110" idx="6"/>
            <a:endCxn id="137" idx="2"/>
          </p:cNvCxnSpPr>
          <p:nvPr/>
        </p:nvCxnSpPr>
        <p:spPr>
          <a:xfrm>
            <a:off x="2909558" y="2434662"/>
            <a:ext cx="76531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355922E-1B65-E8CE-872A-D39505C9C1A6}"/>
              </a:ext>
            </a:extLst>
          </p:cNvPr>
          <p:cNvCxnSpPr>
            <a:cxnSpLocks/>
            <a:stCxn id="125" idx="6"/>
            <a:endCxn id="139" idx="2"/>
          </p:cNvCxnSpPr>
          <p:nvPr/>
        </p:nvCxnSpPr>
        <p:spPr>
          <a:xfrm>
            <a:off x="2909558" y="1851000"/>
            <a:ext cx="76531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8C1B4EC-7D37-4A34-C229-CD31E0105CBC}"/>
              </a:ext>
            </a:extLst>
          </p:cNvPr>
          <p:cNvCxnSpPr>
            <a:cxnSpLocks/>
            <a:stCxn id="124" idx="6"/>
            <a:endCxn id="138" idx="2"/>
          </p:cNvCxnSpPr>
          <p:nvPr/>
        </p:nvCxnSpPr>
        <p:spPr>
          <a:xfrm>
            <a:off x="2909558" y="3022499"/>
            <a:ext cx="76531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355175CB-1302-6872-E782-E139CAF96049}"/>
              </a:ext>
            </a:extLst>
          </p:cNvPr>
          <p:cNvSpPr>
            <a:spLocks noChangeAspect="1"/>
          </p:cNvSpPr>
          <p:nvPr/>
        </p:nvSpPr>
        <p:spPr>
          <a:xfrm>
            <a:off x="3674875" y="2185891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1A1DDE6-839A-0653-4F6C-69123EF7E618}"/>
              </a:ext>
            </a:extLst>
          </p:cNvPr>
          <p:cNvSpPr>
            <a:spLocks noChangeAspect="1"/>
          </p:cNvSpPr>
          <p:nvPr/>
        </p:nvSpPr>
        <p:spPr>
          <a:xfrm>
            <a:off x="3674875" y="2773728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FA5F7454-BF11-80F6-4504-B2585C12C954}"/>
              </a:ext>
            </a:extLst>
          </p:cNvPr>
          <p:cNvSpPr>
            <a:spLocks noChangeAspect="1"/>
          </p:cNvSpPr>
          <p:nvPr/>
        </p:nvSpPr>
        <p:spPr>
          <a:xfrm>
            <a:off x="3674875" y="1602229"/>
            <a:ext cx="495628" cy="497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53BDA77-E49E-5A79-8AC4-52F1DE2496DA}"/>
              </a:ext>
            </a:extLst>
          </p:cNvPr>
          <p:cNvCxnSpPr>
            <a:cxnSpLocks/>
            <a:stCxn id="110" idx="6"/>
            <a:endCxn id="138" idx="2"/>
          </p:cNvCxnSpPr>
          <p:nvPr/>
        </p:nvCxnSpPr>
        <p:spPr>
          <a:xfrm>
            <a:off x="2909558" y="2434662"/>
            <a:ext cx="765317" cy="587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D77AE2B-0874-747C-63BE-8610CF857038}"/>
              </a:ext>
            </a:extLst>
          </p:cNvPr>
          <p:cNvCxnSpPr>
            <a:cxnSpLocks/>
            <a:stCxn id="110" idx="6"/>
            <a:endCxn id="139" idx="2"/>
          </p:cNvCxnSpPr>
          <p:nvPr/>
        </p:nvCxnSpPr>
        <p:spPr>
          <a:xfrm flipV="1">
            <a:off x="2909558" y="1851000"/>
            <a:ext cx="765317" cy="5836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6B67041-8CDF-6F8C-82E9-BE46EBC3063C}"/>
              </a:ext>
            </a:extLst>
          </p:cNvPr>
          <p:cNvCxnSpPr>
            <a:cxnSpLocks/>
            <a:stCxn id="125" idx="6"/>
            <a:endCxn id="137" idx="2"/>
          </p:cNvCxnSpPr>
          <p:nvPr/>
        </p:nvCxnSpPr>
        <p:spPr>
          <a:xfrm>
            <a:off x="2909558" y="1851000"/>
            <a:ext cx="765317" cy="5836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6FBADB8-4A48-43BA-3AC6-960B9086B590}"/>
              </a:ext>
            </a:extLst>
          </p:cNvPr>
          <p:cNvCxnSpPr>
            <a:cxnSpLocks/>
            <a:stCxn id="125" idx="6"/>
            <a:endCxn id="138" idx="2"/>
          </p:cNvCxnSpPr>
          <p:nvPr/>
        </p:nvCxnSpPr>
        <p:spPr>
          <a:xfrm>
            <a:off x="2909558" y="1851000"/>
            <a:ext cx="765317" cy="1171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F813DB8-1B6E-EEB5-1F80-CCE0704677EA}"/>
              </a:ext>
            </a:extLst>
          </p:cNvPr>
          <p:cNvCxnSpPr>
            <a:cxnSpLocks/>
            <a:stCxn id="124" idx="6"/>
            <a:endCxn id="139" idx="2"/>
          </p:cNvCxnSpPr>
          <p:nvPr/>
        </p:nvCxnSpPr>
        <p:spPr>
          <a:xfrm flipV="1">
            <a:off x="2909558" y="1851000"/>
            <a:ext cx="765317" cy="1171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CFE863A-F173-50DC-341E-0310172A7848}"/>
              </a:ext>
            </a:extLst>
          </p:cNvPr>
          <p:cNvCxnSpPr>
            <a:cxnSpLocks/>
            <a:stCxn id="124" idx="6"/>
            <a:endCxn id="137" idx="2"/>
          </p:cNvCxnSpPr>
          <p:nvPr/>
        </p:nvCxnSpPr>
        <p:spPr>
          <a:xfrm flipV="1">
            <a:off x="2909558" y="2434662"/>
            <a:ext cx="765317" cy="587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9589EB1-18FB-B442-E30E-7E6BCDC8627E}"/>
              </a:ext>
            </a:extLst>
          </p:cNvPr>
          <p:cNvCxnSpPr>
            <a:cxnSpLocks/>
          </p:cNvCxnSpPr>
          <p:nvPr/>
        </p:nvCxnSpPr>
        <p:spPr>
          <a:xfrm>
            <a:off x="4170503" y="2434662"/>
            <a:ext cx="518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459941E-E83F-A519-9B00-68DEB3C3A949}"/>
              </a:ext>
            </a:extLst>
          </p:cNvPr>
          <p:cNvCxnSpPr>
            <a:cxnSpLocks/>
          </p:cNvCxnSpPr>
          <p:nvPr/>
        </p:nvCxnSpPr>
        <p:spPr>
          <a:xfrm>
            <a:off x="4170503" y="1847335"/>
            <a:ext cx="518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A6C8973-EB9E-8FD8-9065-D9DE5CB0C921}"/>
              </a:ext>
            </a:extLst>
          </p:cNvPr>
          <p:cNvCxnSpPr>
            <a:cxnSpLocks/>
          </p:cNvCxnSpPr>
          <p:nvPr/>
        </p:nvCxnSpPr>
        <p:spPr>
          <a:xfrm>
            <a:off x="4170503" y="3022499"/>
            <a:ext cx="518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08BC80D-A349-D27D-E362-5F36941740E3}"/>
              </a:ext>
            </a:extLst>
          </p:cNvPr>
          <p:cNvSpPr txBox="1"/>
          <p:nvPr/>
        </p:nvSpPr>
        <p:spPr>
          <a:xfrm>
            <a:off x="980189" y="3036161"/>
            <a:ext cx="753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DE07134-B240-5565-2905-1DA3627559B7}"/>
              </a:ext>
            </a:extLst>
          </p:cNvPr>
          <p:cNvSpPr txBox="1"/>
          <p:nvPr/>
        </p:nvSpPr>
        <p:spPr>
          <a:xfrm>
            <a:off x="1579450" y="3287749"/>
            <a:ext cx="2250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Hidden Layer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9DC7E7B-4B78-0D45-CD6C-1401A4DAFEF1}"/>
              </a:ext>
            </a:extLst>
          </p:cNvPr>
          <p:cNvSpPr txBox="1"/>
          <p:nvPr/>
        </p:nvSpPr>
        <p:spPr>
          <a:xfrm>
            <a:off x="2803200" y="3308182"/>
            <a:ext cx="2250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Outputs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41EA0EE-2D58-2376-C6BC-D132BDB3A4D1}"/>
              </a:ext>
            </a:extLst>
          </p:cNvPr>
          <p:cNvCxnSpPr>
            <a:cxnSpLocks/>
          </p:cNvCxnSpPr>
          <p:nvPr/>
        </p:nvCxnSpPr>
        <p:spPr>
          <a:xfrm>
            <a:off x="832694" y="2153853"/>
            <a:ext cx="2949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7ABDE96-9386-0EC1-54FC-A4BBDEF2A8E2}"/>
              </a:ext>
            </a:extLst>
          </p:cNvPr>
          <p:cNvCxnSpPr>
            <a:cxnSpLocks/>
          </p:cNvCxnSpPr>
          <p:nvPr/>
        </p:nvCxnSpPr>
        <p:spPr>
          <a:xfrm>
            <a:off x="832694" y="2766682"/>
            <a:ext cx="2949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ight Arrow 176">
            <a:extLst>
              <a:ext uri="{FF2B5EF4-FFF2-40B4-BE49-F238E27FC236}">
                <a16:creationId xmlns:a16="http://schemas.microsoft.com/office/drawing/2014/main" id="{323D0AC2-54B2-F5A5-9A23-379ACF1AD2FA}"/>
              </a:ext>
            </a:extLst>
          </p:cNvPr>
          <p:cNvSpPr/>
          <p:nvPr/>
        </p:nvSpPr>
        <p:spPr>
          <a:xfrm>
            <a:off x="8348300" y="5082180"/>
            <a:ext cx="679293" cy="7394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Picture 178" descr="A book cover of a book&#10;&#10;Description automatically generated">
            <a:extLst>
              <a:ext uri="{FF2B5EF4-FFF2-40B4-BE49-F238E27FC236}">
                <a16:creationId xmlns:a16="http://schemas.microsoft.com/office/drawing/2014/main" id="{8FB1C1B7-C046-4B6A-A9B9-DF6D51673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396" y="4121444"/>
            <a:ext cx="1888695" cy="2674029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39DCBC8E-BC9C-35B6-A338-E213B4A84267}"/>
              </a:ext>
            </a:extLst>
          </p:cNvPr>
          <p:cNvSpPr txBox="1"/>
          <p:nvPr/>
        </p:nvSpPr>
        <p:spPr>
          <a:xfrm>
            <a:off x="9099630" y="4642909"/>
            <a:ext cx="2881839" cy="1815882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ANN separates between Red and Black mangroves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Future work – improve determination of the hyperparameter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C339C-4CC8-484E-4AD8-03BFB614972E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C27E3-61AF-786C-EAE4-F13230F07FC2}"/>
              </a:ext>
            </a:extLst>
          </p:cNvPr>
          <p:cNvSpPr txBox="1"/>
          <p:nvPr/>
        </p:nvSpPr>
        <p:spPr>
          <a:xfrm>
            <a:off x="9487515" y="2099771"/>
            <a:ext cx="225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loss = 0.03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C5B3D-95EE-F14B-2CCF-ADB15B27BF84}"/>
              </a:ext>
            </a:extLst>
          </p:cNvPr>
          <p:cNvSpPr txBox="1"/>
          <p:nvPr/>
        </p:nvSpPr>
        <p:spPr>
          <a:xfrm>
            <a:off x="6309787" y="1813171"/>
            <a:ext cx="225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Nezami et 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C6351-558D-6025-3D03-BD5319E242C1}"/>
              </a:ext>
            </a:extLst>
          </p:cNvPr>
          <p:cNvSpPr txBox="1"/>
          <p:nvPr/>
        </p:nvSpPr>
        <p:spPr>
          <a:xfrm>
            <a:off x="6246186" y="4644322"/>
            <a:ext cx="225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Zhang et al</a:t>
            </a:r>
          </a:p>
        </p:txBody>
      </p:sp>
    </p:spTree>
    <p:extLst>
      <p:ext uri="{BB962C8B-B14F-4D97-AF65-F5344CB8AC3E}">
        <p14:creationId xmlns:p14="http://schemas.microsoft.com/office/powerpoint/2010/main" val="37815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0CAFDFB6-DCA2-FAEF-B810-04ED71C0B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015994-20E7-E7EF-9DDF-41A181B09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177407"/>
              </p:ext>
            </p:extLst>
          </p:nvPr>
        </p:nvGraphicFramePr>
        <p:xfrm>
          <a:off x="149630" y="1290014"/>
          <a:ext cx="11938054" cy="5521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9027">
                  <a:extLst>
                    <a:ext uri="{9D8B030D-6E8A-4147-A177-3AD203B41FA5}">
                      <a16:colId xmlns:a16="http://schemas.microsoft.com/office/drawing/2014/main" val="2496821900"/>
                    </a:ext>
                  </a:extLst>
                </a:gridCol>
                <a:gridCol w="5969027">
                  <a:extLst>
                    <a:ext uri="{9D8B030D-6E8A-4147-A177-3AD203B41FA5}">
                      <a16:colId xmlns:a16="http://schemas.microsoft.com/office/drawing/2014/main" val="974964911"/>
                    </a:ext>
                  </a:extLst>
                </a:gridCol>
              </a:tblGrid>
              <a:tr h="8065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Best Accuracy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Optical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27188"/>
                  </a:ext>
                </a:extLst>
              </a:tr>
              <a:tr h="4714839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1066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9E4971-4E41-5DC1-F57F-74B5ACE7B867}"/>
              </a:ext>
            </a:extLst>
          </p:cNvPr>
          <p:cNvSpPr txBox="1"/>
          <p:nvPr/>
        </p:nvSpPr>
        <p:spPr>
          <a:xfrm>
            <a:off x="45594" y="157073"/>
            <a:ext cx="7071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Results – Neural Network</a:t>
            </a:r>
          </a:p>
        </p:txBody>
      </p:sp>
      <p:pic>
        <p:nvPicPr>
          <p:cNvPr id="7" name="Picture 6" descr="A graph of a number of black and red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8E355D-D54F-FD85-E4F9-9671EFA18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726" y="2240954"/>
            <a:ext cx="3722758" cy="2613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370555-61C7-1E0E-2DD0-DB9CEC220AD1}"/>
                  </a:ext>
                </a:extLst>
              </p:cNvPr>
              <p:cNvSpPr txBox="1"/>
              <p:nvPr/>
            </p:nvSpPr>
            <p:spPr>
              <a:xfrm>
                <a:off x="38708" y="5069861"/>
                <a:ext cx="2322018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rgbClr val="FF0000"/>
                    </a:solidFill>
                  </a:rPr>
                  <a:t>Red Mangroves</a:t>
                </a:r>
                <a:r>
                  <a:rPr lang="en-US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1986.5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&lt;0.019</m:t>
                    </m:r>
                  </m:oMath>
                </a14:m>
                <a:endParaRPr lang="en-GB" sz="1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rgbClr val="00B0F0"/>
                    </a:solidFill>
                  </a:rPr>
                  <a:t>White Mangroves</a:t>
                </a:r>
                <a:r>
                  <a:rPr lang="en-US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1986.5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&gt;0.033</m:t>
                    </m:r>
                  </m:oMath>
                </a14:m>
                <a:endParaRPr lang="en-GB" sz="1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/>
                    </a:solidFill>
                  </a:rPr>
                  <a:t>Black Mangroves: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0.019&lt;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1986.5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&lt;0.033</m:t>
                    </m:r>
                  </m:oMath>
                </a14:m>
                <a:endParaRPr lang="en-GB" sz="1600" b="1" dirty="0">
                  <a:solidFill>
                    <a:schemeClr val="bg1"/>
                  </a:solidFill>
                </a:endParaRPr>
              </a:p>
              <a:p>
                <a:endParaRPr lang="en-GB" b="0" dirty="0">
                  <a:solidFill>
                    <a:schemeClr val="bg1"/>
                  </a:solidFill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370555-61C7-1E0E-2DD0-DB9CEC220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8" y="5069861"/>
                <a:ext cx="2322018" cy="2262158"/>
              </a:xfrm>
              <a:prstGeom prst="rect">
                <a:avLst/>
              </a:prstGeom>
              <a:blipFill>
                <a:blip r:embed="rId5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5F86C00-6B33-87FA-6CA3-BA07B7E2D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407837"/>
              </p:ext>
            </p:extLst>
          </p:nvPr>
        </p:nvGraphicFramePr>
        <p:xfrm>
          <a:off x="2775958" y="5158590"/>
          <a:ext cx="3266256" cy="1495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195">
                  <a:extLst>
                    <a:ext uri="{9D8B030D-6E8A-4147-A177-3AD203B41FA5}">
                      <a16:colId xmlns:a16="http://schemas.microsoft.com/office/drawing/2014/main" val="3777334269"/>
                    </a:ext>
                  </a:extLst>
                </a:gridCol>
                <a:gridCol w="1309309">
                  <a:extLst>
                    <a:ext uri="{9D8B030D-6E8A-4147-A177-3AD203B41FA5}">
                      <a16:colId xmlns:a16="http://schemas.microsoft.com/office/drawing/2014/main" val="2031876406"/>
                    </a:ext>
                  </a:extLst>
                </a:gridCol>
                <a:gridCol w="1088752">
                  <a:extLst>
                    <a:ext uri="{9D8B030D-6E8A-4147-A177-3AD203B41FA5}">
                      <a16:colId xmlns:a16="http://schemas.microsoft.com/office/drawing/2014/main" val="3213657995"/>
                    </a:ext>
                  </a:extLst>
                </a:gridCol>
              </a:tblGrid>
              <a:tr h="48967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489990"/>
                  </a:ext>
                </a:extLst>
              </a:tr>
              <a:tr h="3177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76.0%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84.8%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512845"/>
                  </a:ext>
                </a:extLst>
              </a:tr>
              <a:tr h="3177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84.9%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68.3%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1745303"/>
                  </a:ext>
                </a:extLst>
              </a:tr>
              <a:tr h="3177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3494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A59610B-A03A-0F0D-7B82-A0847365EE71}"/>
              </a:ext>
            </a:extLst>
          </p:cNvPr>
          <p:cNvSpPr txBox="1"/>
          <p:nvPr/>
        </p:nvSpPr>
        <p:spPr>
          <a:xfrm>
            <a:off x="0" y="2240954"/>
            <a:ext cx="2775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Learning rate </a:t>
            </a:r>
            <a:r>
              <a:rPr lang="en-US" sz="1600" dirty="0"/>
              <a:t>=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Input</a:t>
            </a:r>
            <a:r>
              <a:rPr lang="en-US" sz="1600" dirty="0"/>
              <a:t>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3 Hidden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 Neuron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 Neuron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8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Output</a:t>
            </a:r>
            <a:r>
              <a:rPr lang="en-US" sz="1600" dirty="0"/>
              <a:t>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Accuracy </a:t>
            </a:r>
            <a:r>
              <a:rPr lang="en-US" sz="1600" dirty="0"/>
              <a:t>= 80%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FC7C9C-0158-529B-511B-86BD073CD6E3}"/>
                  </a:ext>
                </a:extLst>
              </p:cNvPr>
              <p:cNvSpPr txBox="1"/>
              <p:nvPr/>
            </p:nvSpPr>
            <p:spPr>
              <a:xfrm>
                <a:off x="6149788" y="5069861"/>
                <a:ext cx="2322018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rgbClr val="FF0000"/>
                    </a:solidFill>
                  </a:rPr>
                  <a:t>Red Mangroves</a:t>
                </a:r>
                <a:r>
                  <a:rPr lang="en-US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504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0.047</m:t>
                    </m:r>
                  </m:oMath>
                </a14:m>
                <a:endParaRPr lang="en-GB" sz="1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rgbClr val="00B0F0"/>
                    </a:solidFill>
                  </a:rPr>
                  <a:t>White Mangroves</a:t>
                </a:r>
                <a:r>
                  <a:rPr lang="en-US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0.047&lt;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504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&lt;0.060</m:t>
                    </m:r>
                  </m:oMath>
                </a14:m>
                <a:endParaRPr lang="en-GB" sz="1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/>
                    </a:solidFill>
                  </a:rPr>
                  <a:t>Black Mangroves: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504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&gt;0.060</m:t>
                    </m:r>
                  </m:oMath>
                </a14:m>
                <a:endParaRPr lang="en-GB" sz="1600" b="1" dirty="0">
                  <a:solidFill>
                    <a:schemeClr val="bg1"/>
                  </a:solidFill>
                </a:endParaRPr>
              </a:p>
              <a:p>
                <a:endParaRPr lang="en-GB" b="0" dirty="0">
                  <a:solidFill>
                    <a:schemeClr val="bg1"/>
                  </a:solidFill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FC7C9C-0158-529B-511B-86BD073CD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788" y="5069861"/>
                <a:ext cx="2322018" cy="2262158"/>
              </a:xfrm>
              <a:prstGeom prst="rect">
                <a:avLst/>
              </a:prstGeom>
              <a:blipFill>
                <a:blip r:embed="rId6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>
            <a:extLst>
              <a:ext uri="{FF2B5EF4-FFF2-40B4-BE49-F238E27FC236}">
                <a16:creationId xmlns:a16="http://schemas.microsoft.com/office/drawing/2014/main" id="{E8A227A0-E0D2-6424-DBAD-6831EFCB2F7A}"/>
              </a:ext>
            </a:extLst>
          </p:cNvPr>
          <p:cNvSpPr/>
          <p:nvPr/>
        </p:nvSpPr>
        <p:spPr>
          <a:xfrm>
            <a:off x="8302327" y="5679942"/>
            <a:ext cx="529248" cy="7238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50BC93B-F8B6-A889-BD08-B9026F335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429960"/>
              </p:ext>
            </p:extLst>
          </p:nvPr>
        </p:nvGraphicFramePr>
        <p:xfrm>
          <a:off x="8887036" y="5140710"/>
          <a:ext cx="3266256" cy="1495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195">
                  <a:extLst>
                    <a:ext uri="{9D8B030D-6E8A-4147-A177-3AD203B41FA5}">
                      <a16:colId xmlns:a16="http://schemas.microsoft.com/office/drawing/2014/main" val="3777334269"/>
                    </a:ext>
                  </a:extLst>
                </a:gridCol>
                <a:gridCol w="1309309">
                  <a:extLst>
                    <a:ext uri="{9D8B030D-6E8A-4147-A177-3AD203B41FA5}">
                      <a16:colId xmlns:a16="http://schemas.microsoft.com/office/drawing/2014/main" val="2031876406"/>
                    </a:ext>
                  </a:extLst>
                </a:gridCol>
                <a:gridCol w="1088752">
                  <a:extLst>
                    <a:ext uri="{9D8B030D-6E8A-4147-A177-3AD203B41FA5}">
                      <a16:colId xmlns:a16="http://schemas.microsoft.com/office/drawing/2014/main" val="3213657995"/>
                    </a:ext>
                  </a:extLst>
                </a:gridCol>
              </a:tblGrid>
              <a:tr h="48967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489990"/>
                  </a:ext>
                </a:extLst>
              </a:tr>
              <a:tr h="3177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72.8%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512845"/>
                  </a:ext>
                </a:extLst>
              </a:tr>
              <a:tr h="3177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1745303"/>
                  </a:ext>
                </a:extLst>
              </a:tr>
              <a:tr h="31771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63.0%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349468"/>
                  </a:ext>
                </a:extLst>
              </a:tr>
            </a:tbl>
          </a:graphicData>
        </a:graphic>
      </p:graphicFrame>
      <p:pic>
        <p:nvPicPr>
          <p:cNvPr id="5" name="Picture 4" descr="A graph of a number of black and red and blue color&#10;&#10;Description automatically generated with medium confidence">
            <a:extLst>
              <a:ext uri="{FF2B5EF4-FFF2-40B4-BE49-F238E27FC236}">
                <a16:creationId xmlns:a16="http://schemas.microsoft.com/office/drawing/2014/main" id="{3A71B173-055E-CA99-BC83-AEE15F95D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0534" y="2240954"/>
            <a:ext cx="3722758" cy="26136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E21B180-E45C-267C-CAC7-3B8B852CCC6D}"/>
              </a:ext>
            </a:extLst>
          </p:cNvPr>
          <p:cNvSpPr/>
          <p:nvPr/>
        </p:nvSpPr>
        <p:spPr>
          <a:xfrm>
            <a:off x="2088774" y="5679942"/>
            <a:ext cx="529248" cy="7238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0BB63B-0011-428C-CDA3-81CBA8EAE0B8}"/>
              </a:ext>
            </a:extLst>
          </p:cNvPr>
          <p:cNvSpPr txBox="1"/>
          <p:nvPr/>
        </p:nvSpPr>
        <p:spPr>
          <a:xfrm>
            <a:off x="6130044" y="2348010"/>
            <a:ext cx="277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Learning rate </a:t>
            </a:r>
            <a:r>
              <a:rPr lang="en-US" sz="1600" dirty="0"/>
              <a:t>= 0.0001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Input</a:t>
            </a:r>
            <a:r>
              <a:rPr lang="en-US" sz="1600" dirty="0"/>
              <a:t>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3 Hidden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4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Output</a:t>
            </a:r>
            <a:r>
              <a:rPr lang="en-US" sz="1600" dirty="0"/>
              <a:t>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Accuracy </a:t>
            </a:r>
            <a:r>
              <a:rPr lang="en-US" sz="1600" dirty="0"/>
              <a:t>= 58%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A13BF-7308-46FF-32F7-FFE71188EFB8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4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DFBE54E-A701-4039-AC57-CF06B37CC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D33A9890-FE1F-4F08-8EF4-FD2B43954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and a computer with a computer connected to it&#10;&#10;Description automatically generated">
            <a:extLst>
              <a:ext uri="{FF2B5EF4-FFF2-40B4-BE49-F238E27FC236}">
                <a16:creationId xmlns:a16="http://schemas.microsoft.com/office/drawing/2014/main" id="{E3F47758-A7FE-07F0-B154-3594864C1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0" r="9090" b="14153"/>
          <a:stretch/>
        </p:blipFill>
        <p:spPr>
          <a:xfrm>
            <a:off x="474133" y="474134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341F5-ED5E-3EEE-E054-940EFA4D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15798-C8A3-40E7-A830-82681C81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0EEA771-9014-85F0-9A5A-55638A332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ED8594BB-64F3-A946-F34E-4BCFE8D6C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910482"/>
              </p:ext>
            </p:extLst>
          </p:nvPr>
        </p:nvGraphicFramePr>
        <p:xfrm>
          <a:off x="1154954" y="1820333"/>
          <a:ext cx="8825659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97BCA5-C3E9-7119-F286-CC235D9BC977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05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5339-2C64-D1B1-5B2E-0517D341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Summary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587B0D2-CBB4-F7EA-B4EC-D3D7CB208B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06730"/>
              </p:ext>
            </p:extLst>
          </p:nvPr>
        </p:nvGraphicFramePr>
        <p:xfrm>
          <a:off x="550215" y="2625534"/>
          <a:ext cx="4533754" cy="4071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847E1792-37A9-6FDB-6A9E-4E9CB344C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1F759-601E-40DB-A714-4B4BC6247816}"/>
              </a:ext>
            </a:extLst>
          </p:cNvPr>
          <p:cNvSpPr txBox="1"/>
          <p:nvPr/>
        </p:nvSpPr>
        <p:spPr>
          <a:xfrm>
            <a:off x="11546237" y="2054"/>
            <a:ext cx="615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19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8FE18-97AC-8C9C-7D92-63955468C920}"/>
                  </a:ext>
                </a:extLst>
              </p:cNvPr>
              <p:cNvSpPr txBox="1"/>
              <p:nvPr/>
            </p:nvSpPr>
            <p:spPr>
              <a:xfrm>
                <a:off x="5434783" y="3973080"/>
                <a:ext cx="3152473" cy="2723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FF0000"/>
                    </a:solidFill>
                  </a:rPr>
                  <a:t>Red Mangroves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1986.5</m:t>
                        </m:r>
                      </m:sub>
                    </m:sSub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&lt;0.019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00B0F0"/>
                    </a:solidFill>
                  </a:rPr>
                  <a:t>White Mangroves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1986.5</m:t>
                        </m:r>
                      </m:sub>
                    </m:sSub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&gt;0.033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Black Mangroves: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0.019&lt;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1986.5</m:t>
                        </m:r>
                      </m:sub>
                    </m:sSub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&lt;0.033</m:t>
                    </m:r>
                  </m:oMath>
                </a14:m>
                <a:endParaRPr lang="en-GB" sz="2000" b="1" dirty="0">
                  <a:solidFill>
                    <a:schemeClr val="bg1"/>
                  </a:solidFill>
                </a:endParaRPr>
              </a:p>
              <a:p>
                <a:endParaRPr lang="en-GB" b="0" dirty="0">
                  <a:solidFill>
                    <a:schemeClr val="bg1"/>
                  </a:solidFill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8FE18-97AC-8C9C-7D92-63955468C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783" y="3973080"/>
                <a:ext cx="3152473" cy="2723823"/>
              </a:xfrm>
              <a:prstGeom prst="rect">
                <a:avLst/>
              </a:prstGeom>
              <a:blipFill>
                <a:blip r:embed="rId9"/>
                <a:stretch>
                  <a:fillRect l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EE9CDA5-4705-3301-ECB3-41DFEF56F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630068"/>
              </p:ext>
            </p:extLst>
          </p:nvPr>
        </p:nvGraphicFramePr>
        <p:xfrm>
          <a:off x="8770584" y="3545137"/>
          <a:ext cx="3083486" cy="295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195">
                  <a:extLst>
                    <a:ext uri="{9D8B030D-6E8A-4147-A177-3AD203B41FA5}">
                      <a16:colId xmlns:a16="http://schemas.microsoft.com/office/drawing/2014/main" val="3777334269"/>
                    </a:ext>
                  </a:extLst>
                </a:gridCol>
                <a:gridCol w="1262791">
                  <a:extLst>
                    <a:ext uri="{9D8B030D-6E8A-4147-A177-3AD203B41FA5}">
                      <a16:colId xmlns:a16="http://schemas.microsoft.com/office/drawing/2014/main" val="203187640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213657995"/>
                    </a:ext>
                  </a:extLst>
                </a:gridCol>
              </a:tblGrid>
              <a:tr h="70480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489990"/>
                  </a:ext>
                </a:extLst>
              </a:tr>
              <a:tr h="74976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512845"/>
                  </a:ext>
                </a:extLst>
              </a:tr>
              <a:tr h="74976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1745303"/>
                  </a:ext>
                </a:extLst>
              </a:tr>
              <a:tr h="74976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349468"/>
                  </a:ext>
                </a:extLst>
              </a:tr>
            </a:tbl>
          </a:graphicData>
        </a:graphic>
      </p:graphicFrame>
      <p:sp>
        <p:nvSpPr>
          <p:cNvPr id="12" name="Right Arrow 11">
            <a:extLst>
              <a:ext uri="{FF2B5EF4-FFF2-40B4-BE49-F238E27FC236}">
                <a16:creationId xmlns:a16="http://schemas.microsoft.com/office/drawing/2014/main" id="{D29314C1-7186-7462-7E04-BA574069BB83}"/>
              </a:ext>
            </a:extLst>
          </p:cNvPr>
          <p:cNvSpPr/>
          <p:nvPr/>
        </p:nvSpPr>
        <p:spPr>
          <a:xfrm>
            <a:off x="7871443" y="4677215"/>
            <a:ext cx="715813" cy="9280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D9B3B-71F5-6189-7D49-641BEEEEA83C}"/>
              </a:ext>
            </a:extLst>
          </p:cNvPr>
          <p:cNvSpPr txBox="1"/>
          <p:nvPr/>
        </p:nvSpPr>
        <p:spPr>
          <a:xfrm>
            <a:off x="5538977" y="2666533"/>
            <a:ext cx="6007260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Neural Networks provided better or comparable results using less measurements</a:t>
            </a:r>
          </a:p>
        </p:txBody>
      </p:sp>
    </p:spTree>
    <p:extLst>
      <p:ext uri="{BB962C8B-B14F-4D97-AF65-F5344CB8AC3E}">
        <p14:creationId xmlns:p14="http://schemas.microsoft.com/office/powerpoint/2010/main" val="138445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464A10-AB2E-6E55-7ADD-D3E2171F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7"/>
            <a:ext cx="8761413" cy="114141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6E96B91E-FCAF-D2EE-6C66-1D9470724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CF6C1619-DBB0-82E1-4498-D636F9630A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685725"/>
              </p:ext>
            </p:extLst>
          </p:nvPr>
        </p:nvGraphicFramePr>
        <p:xfrm>
          <a:off x="639580" y="2338466"/>
          <a:ext cx="10912840" cy="3793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7C4E06-34E3-1313-4A75-7835A5A4F685}"/>
              </a:ext>
            </a:extLst>
          </p:cNvPr>
          <p:cNvSpPr txBox="1"/>
          <p:nvPr/>
        </p:nvSpPr>
        <p:spPr>
          <a:xfrm>
            <a:off x="11833500" y="2054"/>
            <a:ext cx="31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75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EF96-A2EB-531D-03A9-13E6B2BB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51" y="1022882"/>
            <a:ext cx="10832696" cy="706964"/>
          </a:xfrm>
        </p:spPr>
        <p:txBody>
          <a:bodyPr/>
          <a:lstStyle/>
          <a:p>
            <a:r>
              <a:rPr lang="en-US" dirty="0"/>
              <a:t>Appendix I: Where are the Missing Mangroves?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C5F2F9-67DB-A5E4-110D-6E98598BE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82719"/>
              </p:ext>
            </p:extLst>
          </p:nvPr>
        </p:nvGraphicFramePr>
        <p:xfrm>
          <a:off x="95250" y="2359024"/>
          <a:ext cx="12001499" cy="44034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030">
                  <a:extLst>
                    <a:ext uri="{9D8B030D-6E8A-4147-A177-3AD203B41FA5}">
                      <a16:colId xmlns:a16="http://schemas.microsoft.com/office/drawing/2014/main" val="386008808"/>
                    </a:ext>
                  </a:extLst>
                </a:gridCol>
                <a:gridCol w="2291317">
                  <a:extLst>
                    <a:ext uri="{9D8B030D-6E8A-4147-A177-3AD203B41FA5}">
                      <a16:colId xmlns:a16="http://schemas.microsoft.com/office/drawing/2014/main" val="3891875302"/>
                    </a:ext>
                  </a:extLst>
                </a:gridCol>
                <a:gridCol w="2177038">
                  <a:extLst>
                    <a:ext uri="{9D8B030D-6E8A-4147-A177-3AD203B41FA5}">
                      <a16:colId xmlns:a16="http://schemas.microsoft.com/office/drawing/2014/main" val="2662065540"/>
                    </a:ext>
                  </a:extLst>
                </a:gridCol>
                <a:gridCol w="2177038">
                  <a:extLst>
                    <a:ext uri="{9D8B030D-6E8A-4147-A177-3AD203B41FA5}">
                      <a16:colId xmlns:a16="http://schemas.microsoft.com/office/drawing/2014/main" val="1874525697"/>
                    </a:ext>
                  </a:extLst>
                </a:gridCol>
                <a:gridCol w="2177038">
                  <a:extLst>
                    <a:ext uri="{9D8B030D-6E8A-4147-A177-3AD203B41FA5}">
                      <a16:colId xmlns:a16="http://schemas.microsoft.com/office/drawing/2014/main" val="2089941482"/>
                    </a:ext>
                  </a:extLst>
                </a:gridCol>
                <a:gridCol w="2177038">
                  <a:extLst>
                    <a:ext uri="{9D8B030D-6E8A-4147-A177-3AD203B41FA5}">
                      <a16:colId xmlns:a16="http://schemas.microsoft.com/office/drawing/2014/main" val="1321402485"/>
                    </a:ext>
                  </a:extLst>
                </a:gridCol>
              </a:tblGrid>
              <a:tr h="795656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Statistical Approach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Neural Network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67618"/>
                  </a:ext>
                </a:extLst>
              </a:tr>
              <a:tr h="86461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Best Possible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Optical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Compromise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Best Possible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Optical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0095565"/>
                  </a:ext>
                </a:extLst>
              </a:tr>
              <a:tr h="86461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10 – White</a:t>
                      </a:r>
                    </a:p>
                    <a:p>
                      <a:pPr algn="ctr"/>
                      <a:r>
                        <a:rPr lang="en-US" dirty="0"/>
                        <a:t>5 – Black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23 -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Uncategorised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25 - White</a:t>
                      </a:r>
                    </a:p>
                    <a:p>
                      <a:pPr algn="ctr"/>
                      <a:r>
                        <a:rPr lang="en-US" dirty="0"/>
                        <a:t>6 -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26 – White</a:t>
                      </a:r>
                    </a:p>
                    <a:p>
                      <a:pPr algn="ctr"/>
                      <a:r>
                        <a:rPr lang="en-US" dirty="0"/>
                        <a:t>5 -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4 – White</a:t>
                      </a:r>
                    </a:p>
                    <a:p>
                      <a:pPr algn="ctr"/>
                      <a:r>
                        <a:rPr lang="en-US" dirty="0"/>
                        <a:t>56 –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49 – White</a:t>
                      </a:r>
                    </a:p>
                    <a:p>
                      <a:pPr algn="ctr"/>
                      <a:r>
                        <a:rPr lang="en-US" dirty="0"/>
                        <a:t>32 – Black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9183967"/>
                  </a:ext>
                </a:extLst>
              </a:tr>
              <a:tr h="86461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White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 – Red</a:t>
                      </a:r>
                    </a:p>
                    <a:p>
                      <a:pPr algn="ctr"/>
                      <a:r>
                        <a:rPr lang="en-US" dirty="0"/>
                        <a:t>14 – Black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8 -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Uncategorised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46 - Red</a:t>
                      </a:r>
                    </a:p>
                    <a:p>
                      <a:pPr algn="ctr"/>
                      <a:r>
                        <a:rPr lang="en-US" dirty="0"/>
                        <a:t>41 -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46 – Red</a:t>
                      </a:r>
                    </a:p>
                    <a:p>
                      <a:pPr algn="ctr"/>
                      <a:r>
                        <a:rPr lang="en-US" dirty="0"/>
                        <a:t>14 -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 – Red</a:t>
                      </a:r>
                    </a:p>
                    <a:p>
                      <a:pPr algn="ctr"/>
                      <a:r>
                        <a:rPr lang="en-US" dirty="0"/>
                        <a:t>33 –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24 – Red</a:t>
                      </a:r>
                    </a:p>
                    <a:p>
                      <a:pPr algn="ctr"/>
                      <a:r>
                        <a:rPr lang="en-US" dirty="0"/>
                        <a:t>104 – Black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1551469"/>
                  </a:ext>
                </a:extLst>
              </a:tr>
              <a:tr h="86461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Black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54 – Red</a:t>
                      </a:r>
                    </a:p>
                    <a:p>
                      <a:pPr algn="ctr"/>
                      <a:r>
                        <a:rPr lang="en-US" dirty="0"/>
                        <a:t>77 – White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49 -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Uncategorised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57 - Red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115 - White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57 – Red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123 - White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34 – Red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82 – White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39 – Red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83 – White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071320"/>
                  </a:ext>
                </a:extLst>
              </a:tr>
            </a:tbl>
          </a:graphicData>
        </a:graphic>
      </p:graphicFrame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92C9E09D-69D3-6A65-EA38-0585324C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13857-A194-E1E8-BA7F-B877301591B2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1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EF96-A2EB-531D-03A9-13E6B2BB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2" y="973668"/>
            <a:ext cx="9646944" cy="706964"/>
          </a:xfrm>
        </p:spPr>
        <p:txBody>
          <a:bodyPr/>
          <a:lstStyle/>
          <a:p>
            <a:r>
              <a:rPr lang="en-US" dirty="0"/>
              <a:t>Appendix II: Hyperparameter </a:t>
            </a:r>
            <a:r>
              <a:rPr lang="en-US" dirty="0" err="1"/>
              <a:t>Optimisation</a:t>
            </a:r>
            <a:endParaRPr lang="en-US" dirty="0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95B53B24-8682-46B1-D506-8A88622D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BCE35-F79F-78DD-F4AE-CBD69C49BDCE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21</a:t>
            </a:r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556D5D-BF90-31A4-B747-44C847BA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0" y="2431408"/>
            <a:ext cx="5640190" cy="4194680"/>
          </a:xfrm>
          <a:prstGeom prst="rect">
            <a:avLst/>
          </a:prstGeom>
        </p:spPr>
      </p:pic>
      <p:pic>
        <p:nvPicPr>
          <p:cNvPr id="9" name="Picture 8" descr="A graph with colorful lines&#10;&#10;Description automatically generated">
            <a:extLst>
              <a:ext uri="{FF2B5EF4-FFF2-40B4-BE49-F238E27FC236}">
                <a16:creationId xmlns:a16="http://schemas.microsoft.com/office/drawing/2014/main" id="{E7C4C26C-972A-4772-F057-261A4C736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262" y="2431408"/>
            <a:ext cx="5642928" cy="434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0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1402-76E9-52B3-7BA6-A60657F2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79" y="972439"/>
            <a:ext cx="9359776" cy="706964"/>
          </a:xfrm>
        </p:spPr>
        <p:txBody>
          <a:bodyPr/>
          <a:lstStyle/>
          <a:p>
            <a:r>
              <a:rPr lang="en-US" dirty="0"/>
              <a:t>Appendix III: Assumptions – Ambient Light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42FACA-E823-9D97-EE38-4D872A8CB753}"/>
              </a:ext>
            </a:extLst>
          </p:cNvPr>
          <p:cNvCxnSpPr>
            <a:cxnSpLocks/>
          </p:cNvCxnSpPr>
          <p:nvPr/>
        </p:nvCxnSpPr>
        <p:spPr>
          <a:xfrm flipH="1">
            <a:off x="1154954" y="3810207"/>
            <a:ext cx="705600" cy="261599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EB9A52-C03A-B2E0-E228-889CAFCB216C}"/>
              </a:ext>
            </a:extLst>
          </p:cNvPr>
          <p:cNvCxnSpPr>
            <a:cxnSpLocks/>
          </p:cNvCxnSpPr>
          <p:nvPr/>
        </p:nvCxnSpPr>
        <p:spPr>
          <a:xfrm>
            <a:off x="1873254" y="3810207"/>
            <a:ext cx="704850" cy="261599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AD07096-4D56-B73A-24F1-8F62E7CD75C0}"/>
              </a:ext>
            </a:extLst>
          </p:cNvPr>
          <p:cNvSpPr/>
          <p:nvPr/>
        </p:nvSpPr>
        <p:spPr>
          <a:xfrm>
            <a:off x="1154954" y="6308725"/>
            <a:ext cx="1423150" cy="215900"/>
          </a:xfrm>
          <a:prstGeom prst="ellipse">
            <a:avLst/>
          </a:prstGeom>
          <a:solidFill>
            <a:schemeClr val="bg1">
              <a:lumMod val="50000"/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59079D-C368-DBC4-C0E6-C96A1BBE8AF4}"/>
              </a:ext>
            </a:extLst>
          </p:cNvPr>
          <p:cNvCxnSpPr>
            <a:cxnSpLocks/>
            <a:endCxn id="24" idx="6"/>
          </p:cNvCxnSpPr>
          <p:nvPr/>
        </p:nvCxnSpPr>
        <p:spPr>
          <a:xfrm flipH="1">
            <a:off x="3722337" y="4309118"/>
            <a:ext cx="1314919" cy="2124206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612F6E79-329E-E0E5-2405-0F86475F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3608E7D-BFD1-BDBA-93A0-6E9AD1583730}"/>
              </a:ext>
            </a:extLst>
          </p:cNvPr>
          <p:cNvSpPr/>
          <p:nvPr/>
        </p:nvSpPr>
        <p:spPr>
          <a:xfrm>
            <a:off x="1154954" y="6294824"/>
            <a:ext cx="2567383" cy="276999"/>
          </a:xfrm>
          <a:prstGeom prst="ellipse">
            <a:avLst/>
          </a:prstGeom>
          <a:solidFill>
            <a:schemeClr val="bg1">
              <a:lumMod val="50000"/>
              <a:alpha val="2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23729E-AD14-F8E4-F08A-A6DEFA57B7A2}"/>
              </a:ext>
            </a:extLst>
          </p:cNvPr>
          <p:cNvSpPr txBox="1"/>
          <p:nvPr/>
        </p:nvSpPr>
        <p:spPr>
          <a:xfrm>
            <a:off x="0" y="6606401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*Diagram not to scale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25DA60-6F4E-51CA-2B32-13FA3F93C05D}"/>
              </a:ext>
            </a:extLst>
          </p:cNvPr>
          <p:cNvCxnSpPr>
            <a:cxnSpLocks/>
            <a:endCxn id="24" idx="2"/>
          </p:cNvCxnSpPr>
          <p:nvPr/>
        </p:nvCxnSpPr>
        <p:spPr>
          <a:xfrm flipH="1">
            <a:off x="1154954" y="4309118"/>
            <a:ext cx="3882302" cy="2124206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riangle 31">
            <a:extLst>
              <a:ext uri="{FF2B5EF4-FFF2-40B4-BE49-F238E27FC236}">
                <a16:creationId xmlns:a16="http://schemas.microsoft.com/office/drawing/2014/main" id="{C0EC8452-8D28-C443-5B22-1AF47EDB86F4}"/>
              </a:ext>
            </a:extLst>
          </p:cNvPr>
          <p:cNvSpPr/>
          <p:nvPr/>
        </p:nvSpPr>
        <p:spPr>
          <a:xfrm rot="9864323">
            <a:off x="1995122" y="4801587"/>
            <a:ext cx="382954" cy="357989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82B0C67D-309E-BFA4-43B8-909AE27569B8}"/>
              </a:ext>
            </a:extLst>
          </p:cNvPr>
          <p:cNvSpPr/>
          <p:nvPr/>
        </p:nvSpPr>
        <p:spPr>
          <a:xfrm rot="11628278">
            <a:off x="1355352" y="4801501"/>
            <a:ext cx="382954" cy="357989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FFF9931D-6E59-01EE-8616-49FDC08A2856}"/>
              </a:ext>
            </a:extLst>
          </p:cNvPr>
          <p:cNvSpPr/>
          <p:nvPr/>
        </p:nvSpPr>
        <p:spPr>
          <a:xfrm rot="14414521">
            <a:off x="3280432" y="4986099"/>
            <a:ext cx="382954" cy="357989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30541F8-ED89-B342-97F0-B3B9EEA78BC8}"/>
              </a:ext>
            </a:extLst>
          </p:cNvPr>
          <p:cNvSpPr/>
          <p:nvPr/>
        </p:nvSpPr>
        <p:spPr>
          <a:xfrm rot="12691275">
            <a:off x="4149519" y="5250660"/>
            <a:ext cx="382954" cy="357989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41F217D-BB89-97DE-5F9F-FA0E35F7E49F}"/>
              </a:ext>
            </a:extLst>
          </p:cNvPr>
          <p:cNvCxnSpPr>
            <a:cxnSpLocks/>
          </p:cNvCxnSpPr>
          <p:nvPr/>
        </p:nvCxnSpPr>
        <p:spPr>
          <a:xfrm flipH="1">
            <a:off x="8895596" y="3990408"/>
            <a:ext cx="705600" cy="261599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930B62D-B88A-A599-0D8C-1021F0EECE31}"/>
              </a:ext>
            </a:extLst>
          </p:cNvPr>
          <p:cNvCxnSpPr>
            <a:cxnSpLocks/>
          </p:cNvCxnSpPr>
          <p:nvPr/>
        </p:nvCxnSpPr>
        <p:spPr>
          <a:xfrm>
            <a:off x="9613896" y="3990408"/>
            <a:ext cx="704850" cy="261599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le 56">
            <a:extLst>
              <a:ext uri="{FF2B5EF4-FFF2-40B4-BE49-F238E27FC236}">
                <a16:creationId xmlns:a16="http://schemas.microsoft.com/office/drawing/2014/main" id="{3BE52D9E-1614-7DFC-633E-BB27B3CB071F}"/>
              </a:ext>
            </a:extLst>
          </p:cNvPr>
          <p:cNvSpPr/>
          <p:nvPr/>
        </p:nvSpPr>
        <p:spPr>
          <a:xfrm rot="9864323">
            <a:off x="9602945" y="4499581"/>
            <a:ext cx="382954" cy="357989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562DB1B4-D575-A68C-2428-DBAD5599A70F}"/>
              </a:ext>
            </a:extLst>
          </p:cNvPr>
          <p:cNvSpPr/>
          <p:nvPr/>
        </p:nvSpPr>
        <p:spPr>
          <a:xfrm rot="11628278">
            <a:off x="9225823" y="4511516"/>
            <a:ext cx="382954" cy="357989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>
            <a:extLst>
              <a:ext uri="{FF2B5EF4-FFF2-40B4-BE49-F238E27FC236}">
                <a16:creationId xmlns:a16="http://schemas.microsoft.com/office/drawing/2014/main" id="{CA4A76A1-175F-4E6A-B0C7-7E911965EC7F}"/>
              </a:ext>
            </a:extLst>
          </p:cNvPr>
          <p:cNvSpPr>
            <a:spLocks noChangeAspect="1"/>
          </p:cNvSpPr>
          <p:nvPr/>
        </p:nvSpPr>
        <p:spPr>
          <a:xfrm>
            <a:off x="800179" y="2045481"/>
            <a:ext cx="2122861" cy="2124206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Sun 59">
            <a:extLst>
              <a:ext uri="{FF2B5EF4-FFF2-40B4-BE49-F238E27FC236}">
                <a16:creationId xmlns:a16="http://schemas.microsoft.com/office/drawing/2014/main" id="{6B959C1D-7437-BA71-D0B6-5531604E3C07}"/>
              </a:ext>
            </a:extLst>
          </p:cNvPr>
          <p:cNvSpPr>
            <a:spLocks noChangeAspect="1"/>
          </p:cNvSpPr>
          <p:nvPr/>
        </p:nvSpPr>
        <p:spPr>
          <a:xfrm>
            <a:off x="4474229" y="2748104"/>
            <a:ext cx="2122861" cy="2124206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D9C8DA-125D-B4B6-1368-8E2A57342B0C}"/>
              </a:ext>
            </a:extLst>
          </p:cNvPr>
          <p:cNvSpPr txBox="1"/>
          <p:nvPr/>
        </p:nvSpPr>
        <p:spPr>
          <a:xfrm>
            <a:off x="1203094" y="2922918"/>
            <a:ext cx="13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 pm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8038C2-E834-E78B-45D6-2CFBF0019D74}"/>
              </a:ext>
            </a:extLst>
          </p:cNvPr>
          <p:cNvSpPr txBox="1"/>
          <p:nvPr/>
        </p:nvSpPr>
        <p:spPr>
          <a:xfrm>
            <a:off x="4890060" y="3590716"/>
            <a:ext cx="13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pm</a:t>
            </a:r>
          </a:p>
        </p:txBody>
      </p:sp>
      <p:sp>
        <p:nvSpPr>
          <p:cNvPr id="63" name="Sun 62">
            <a:extLst>
              <a:ext uri="{FF2B5EF4-FFF2-40B4-BE49-F238E27FC236}">
                <a16:creationId xmlns:a16="http://schemas.microsoft.com/office/drawing/2014/main" id="{F7AA2C03-12D5-3420-2FAF-AA33B0B4CEFA}"/>
              </a:ext>
            </a:extLst>
          </p:cNvPr>
          <p:cNvSpPr>
            <a:spLocks noChangeAspect="1"/>
          </p:cNvSpPr>
          <p:nvPr/>
        </p:nvSpPr>
        <p:spPr>
          <a:xfrm>
            <a:off x="8539765" y="2287740"/>
            <a:ext cx="2122861" cy="2124206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loud 63">
            <a:extLst>
              <a:ext uri="{FF2B5EF4-FFF2-40B4-BE49-F238E27FC236}">
                <a16:creationId xmlns:a16="http://schemas.microsoft.com/office/drawing/2014/main" id="{FFFB6D57-9DD6-91D4-2774-79F268375A6E}"/>
              </a:ext>
            </a:extLst>
          </p:cNvPr>
          <p:cNvSpPr/>
          <p:nvPr/>
        </p:nvSpPr>
        <p:spPr>
          <a:xfrm>
            <a:off x="8539765" y="5037484"/>
            <a:ext cx="2122861" cy="980038"/>
          </a:xfrm>
          <a:prstGeom prst="clou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59279D27-E08B-8E26-7595-4C0B0CC6FAC3}"/>
              </a:ext>
            </a:extLst>
          </p:cNvPr>
          <p:cNvSpPr>
            <a:spLocks noChangeAspect="1"/>
          </p:cNvSpPr>
          <p:nvPr/>
        </p:nvSpPr>
        <p:spPr>
          <a:xfrm rot="9864323">
            <a:off x="10128562" y="6108640"/>
            <a:ext cx="144000" cy="13461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A681365A-8278-CFCF-FECE-2BE4327AB465}"/>
              </a:ext>
            </a:extLst>
          </p:cNvPr>
          <p:cNvSpPr>
            <a:spLocks noChangeAspect="1"/>
          </p:cNvSpPr>
          <p:nvPr/>
        </p:nvSpPr>
        <p:spPr>
          <a:xfrm rot="11638458">
            <a:off x="8930846" y="6132196"/>
            <a:ext cx="144000" cy="13461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D77FB3-F343-B5DE-DB65-E700A7635263}"/>
              </a:ext>
            </a:extLst>
          </p:cNvPr>
          <p:cNvSpPr txBox="1"/>
          <p:nvPr/>
        </p:nvSpPr>
        <p:spPr>
          <a:xfrm>
            <a:off x="4639617" y="5027359"/>
            <a:ext cx="3882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intensity dependent on: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Sun angle (time of day)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Atmospheric changes (Absorption)</a:t>
            </a: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0F9C63A2-0F31-C285-DF1C-0EE234BDA13E}"/>
              </a:ext>
            </a:extLst>
          </p:cNvPr>
          <p:cNvSpPr/>
          <p:nvPr/>
        </p:nvSpPr>
        <p:spPr>
          <a:xfrm flipH="1" flipV="1">
            <a:off x="4294521" y="5574690"/>
            <a:ext cx="891778" cy="369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1D1D22F4-83DD-BC9A-9C0D-BC2D43C45118}"/>
              </a:ext>
            </a:extLst>
          </p:cNvPr>
          <p:cNvSpPr/>
          <p:nvPr/>
        </p:nvSpPr>
        <p:spPr>
          <a:xfrm rot="20236370" flipV="1">
            <a:off x="7807717" y="5840482"/>
            <a:ext cx="892800" cy="369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8D4B2E-8207-042A-5AD1-F509DBF862C2}"/>
              </a:ext>
            </a:extLst>
          </p:cNvPr>
          <p:cNvSpPr txBox="1"/>
          <p:nvPr/>
        </p:nvSpPr>
        <p:spPr>
          <a:xfrm>
            <a:off x="11641080" y="4054"/>
            <a:ext cx="66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1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7DF8-E7CC-A978-BDCD-430F890E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Mangroves?</a:t>
            </a:r>
          </a:p>
        </p:txBody>
      </p:sp>
      <p:pic>
        <p:nvPicPr>
          <p:cNvPr id="6" name="Content Placeholder 5" descr="A diagram of a schematic mangrove&#10;&#10;Description automatically generated">
            <a:extLst>
              <a:ext uri="{FF2B5EF4-FFF2-40B4-BE49-F238E27FC236}">
                <a16:creationId xmlns:a16="http://schemas.microsoft.com/office/drawing/2014/main" id="{A255AD9C-59DD-087B-D244-7F9D5082B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5191" y="3925019"/>
            <a:ext cx="6237013" cy="2489693"/>
          </a:xfr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BD3A3978-C0FF-183F-10E6-42634D829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065E72-5633-9C40-7B0E-F7E33C8ED98D}"/>
              </a:ext>
            </a:extLst>
          </p:cNvPr>
          <p:cNvSpPr txBox="1"/>
          <p:nvPr/>
        </p:nvSpPr>
        <p:spPr>
          <a:xfrm>
            <a:off x="475014" y="2277097"/>
            <a:ext cx="11507190" cy="471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21B93"/>
              </a:buClr>
              <a:buFont typeface="Wingdings" pitchFamily="2" charset="2"/>
              <a:buChar char="Ø"/>
            </a:pPr>
            <a:r>
              <a:rPr lang="en-US" dirty="0"/>
              <a:t>One of the most important and productive ecosystems on the planet (</a:t>
            </a:r>
            <a:r>
              <a:rPr lang="en-US" dirty="0" err="1"/>
              <a:t>Miththapala</a:t>
            </a:r>
            <a:r>
              <a:rPr lang="en-US" dirty="0"/>
              <a:t>, 2008)</a:t>
            </a:r>
          </a:p>
          <a:p>
            <a:pPr marL="285750" indent="-285750">
              <a:lnSpc>
                <a:spcPct val="200000"/>
              </a:lnSpc>
              <a:buClr>
                <a:srgbClr val="521B93"/>
              </a:buClr>
              <a:buFont typeface="Wingdings" pitchFamily="2" charset="2"/>
              <a:buChar char="Ø"/>
            </a:pPr>
            <a:r>
              <a:rPr lang="en-US" dirty="0"/>
              <a:t>Found in the </a:t>
            </a:r>
            <a:r>
              <a:rPr lang="en-US" b="1" dirty="0">
                <a:solidFill>
                  <a:schemeClr val="accent1"/>
                </a:solidFill>
              </a:rPr>
              <a:t>intertidal zone </a:t>
            </a:r>
            <a:r>
              <a:rPr lang="en-US" dirty="0"/>
              <a:t>between sea and land, along sheltered and shallow watered coastlines</a:t>
            </a:r>
          </a:p>
          <a:p>
            <a:pPr marL="285750" indent="-285750">
              <a:lnSpc>
                <a:spcPct val="200000"/>
              </a:lnSpc>
              <a:buClr>
                <a:srgbClr val="521B9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18 million hectares</a:t>
            </a:r>
            <a:r>
              <a:rPr lang="en-US" dirty="0"/>
              <a:t> (</a:t>
            </a:r>
            <a:r>
              <a:rPr lang="en-US" dirty="0" err="1"/>
              <a:t>Kathiresan</a:t>
            </a:r>
            <a:r>
              <a:rPr lang="en-US" dirty="0"/>
              <a:t>, 2001) across 112 different countries and territories (Spalding, 1997)</a:t>
            </a:r>
          </a:p>
          <a:p>
            <a:pPr marL="285750" indent="-285750">
              <a:lnSpc>
                <a:spcPct val="200000"/>
              </a:lnSpc>
              <a:buClr>
                <a:srgbClr val="521B93"/>
              </a:buClr>
              <a:buFont typeface="Wingdings" pitchFamily="2" charset="2"/>
              <a:buChar char="Ø"/>
            </a:pPr>
            <a:r>
              <a:rPr lang="en-US" dirty="0"/>
              <a:t>Robust and highly adaptable (</a:t>
            </a:r>
            <a:r>
              <a:rPr lang="en-US" dirty="0" err="1"/>
              <a:t>Alongi</a:t>
            </a:r>
            <a:r>
              <a:rPr lang="en-US" dirty="0"/>
              <a:t>, 2008)</a:t>
            </a:r>
          </a:p>
          <a:p>
            <a:pPr marL="285750" indent="-285750">
              <a:lnSpc>
                <a:spcPct val="200000"/>
              </a:lnSpc>
              <a:buClr>
                <a:srgbClr val="521B93"/>
              </a:buClr>
              <a:buFont typeface="Wingdings" pitchFamily="2" charset="2"/>
              <a:buChar char="Ø"/>
            </a:pPr>
            <a:r>
              <a:rPr lang="en-US" dirty="0"/>
              <a:t>Large root systems:</a:t>
            </a:r>
          </a:p>
          <a:p>
            <a:pPr marL="742950" lvl="1" indent="-285750">
              <a:buClr>
                <a:srgbClr val="521B9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Aerial</a:t>
            </a:r>
            <a:r>
              <a:rPr lang="en-US" dirty="0"/>
              <a:t> stilt-like roots</a:t>
            </a:r>
          </a:p>
          <a:p>
            <a:pPr marL="742950" lvl="1" indent="-285750">
              <a:buClr>
                <a:srgbClr val="521B9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Lateral</a:t>
            </a:r>
            <a:r>
              <a:rPr lang="en-US" dirty="0"/>
              <a:t> roots extending sideways</a:t>
            </a:r>
          </a:p>
          <a:p>
            <a:pPr marL="742950" lvl="1" indent="-285750">
              <a:buClr>
                <a:srgbClr val="521B93"/>
              </a:buClr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Clr>
                <a:srgbClr val="521B93"/>
              </a:buClr>
              <a:buFont typeface="Wingdings" pitchFamily="2" charset="2"/>
              <a:buChar char="Ø"/>
            </a:pPr>
            <a:r>
              <a:rPr lang="en-US" dirty="0"/>
              <a:t>Mitigate effects of powerful tidal waves</a:t>
            </a:r>
          </a:p>
          <a:p>
            <a:pPr marL="285750" indent="-285750">
              <a:lnSpc>
                <a:spcPct val="200000"/>
              </a:lnSpc>
              <a:buClr>
                <a:srgbClr val="521B9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Carbon sequestration </a:t>
            </a:r>
            <a:r>
              <a:rPr lang="en-US" dirty="0"/>
              <a:t>(</a:t>
            </a:r>
            <a:r>
              <a:rPr lang="en-US" dirty="0" err="1"/>
              <a:t>Taillardat</a:t>
            </a:r>
            <a:r>
              <a:rPr lang="en-US" dirty="0"/>
              <a:t>, 2018)</a:t>
            </a:r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427CE-445C-8E96-469A-78A5E00D92A0}"/>
              </a:ext>
            </a:extLst>
          </p:cNvPr>
          <p:cNvSpPr txBox="1"/>
          <p:nvPr/>
        </p:nvSpPr>
        <p:spPr>
          <a:xfrm>
            <a:off x="7341326" y="6379088"/>
            <a:ext cx="4724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0" i="0" strike="noStrike" dirty="0">
                <a:effectLst/>
              </a:rPr>
              <a:t>Mangrove Succession Diagram - Cayman Islands National Conservation Law Section 17</a:t>
            </a:r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8B6A9-C466-B632-795B-226AA9B1A174}"/>
              </a:ext>
            </a:extLst>
          </p:cNvPr>
          <p:cNvSpPr txBox="1"/>
          <p:nvPr/>
        </p:nvSpPr>
        <p:spPr>
          <a:xfrm>
            <a:off x="11833500" y="2054"/>
            <a:ext cx="31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0283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DA48B0-B96D-5E65-34C9-C13CF5D6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Aims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8483F44-8172-FF31-09EC-C398998DF5FA}"/>
              </a:ext>
            </a:extLst>
          </p:cNvPr>
          <p:cNvSpPr txBox="1">
            <a:spLocks/>
          </p:cNvSpPr>
          <p:nvPr/>
        </p:nvSpPr>
        <p:spPr>
          <a:xfrm>
            <a:off x="4678424" y="1059025"/>
            <a:ext cx="5302189" cy="473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Develop a remote sensing approach to classify mangrove species and assess their health</a:t>
            </a:r>
          </a:p>
          <a:p>
            <a:r>
              <a:rPr lang="en-US">
                <a:solidFill>
                  <a:schemeClr val="tx1"/>
                </a:solidFill>
              </a:rPr>
              <a:t>Achieve reasonable efficiencies and purities while using a minimum number of measurements</a:t>
            </a:r>
          </a:p>
          <a:p>
            <a:r>
              <a:rPr lang="en-US">
                <a:solidFill>
                  <a:schemeClr val="tx1"/>
                </a:solidFill>
              </a:rPr>
              <a:t>Maintain a high spectral resolution to ensure the measurement taking process is quick and easy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6AB2B-6D63-06B6-5F79-1033893009B8}"/>
              </a:ext>
            </a:extLst>
          </p:cNvPr>
          <p:cNvSpPr txBox="1"/>
          <p:nvPr/>
        </p:nvSpPr>
        <p:spPr>
          <a:xfrm>
            <a:off x="11833500" y="2054"/>
            <a:ext cx="31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89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63C5B-EFE6-EF45-D29F-C3600012D273}"/>
              </a:ext>
            </a:extLst>
          </p:cNvPr>
          <p:cNvSpPr txBox="1"/>
          <p:nvPr/>
        </p:nvSpPr>
        <p:spPr>
          <a:xfrm>
            <a:off x="805941" y="682953"/>
            <a:ext cx="7071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Reflectance Spectra</a:t>
            </a:r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158F12E-3F5D-5142-BA02-A2D68C17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pic>
        <p:nvPicPr>
          <p:cNvPr id="5" name="Picture 4" descr="A beach with trees and rocks&#10;&#10;Description automatically generated">
            <a:extLst>
              <a:ext uri="{FF2B5EF4-FFF2-40B4-BE49-F238E27FC236}">
                <a16:creationId xmlns:a16="http://schemas.microsoft.com/office/drawing/2014/main" id="{4A949DCC-A811-4415-A1EB-E9A90BA9B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375" y="4320192"/>
            <a:ext cx="2988492" cy="1988374"/>
          </a:xfrm>
          <a:prstGeom prst="rect">
            <a:avLst/>
          </a:prstGeom>
        </p:spPr>
      </p:pic>
      <p:pic>
        <p:nvPicPr>
          <p:cNvPr id="10" name="Picture 9" descr="A drone with camera on the back&#10;&#10;Description automatically generated">
            <a:extLst>
              <a:ext uri="{FF2B5EF4-FFF2-40B4-BE49-F238E27FC236}">
                <a16:creationId xmlns:a16="http://schemas.microsoft.com/office/drawing/2014/main" id="{F0C7F36A-304B-FAB3-79BB-C27751250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174" y="1820549"/>
            <a:ext cx="2725530" cy="12060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179184-DE76-9FDE-B5DC-BD65F309919C}"/>
              </a:ext>
            </a:extLst>
          </p:cNvPr>
          <p:cNvCxnSpPr>
            <a:cxnSpLocks/>
          </p:cNvCxnSpPr>
          <p:nvPr/>
        </p:nvCxnSpPr>
        <p:spPr>
          <a:xfrm>
            <a:off x="2031674" y="3047859"/>
            <a:ext cx="613415" cy="141072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5419FA-0488-51C8-BDF5-CC0BA3D556BA}"/>
              </a:ext>
            </a:extLst>
          </p:cNvPr>
          <p:cNvCxnSpPr>
            <a:cxnSpLocks/>
          </p:cNvCxnSpPr>
          <p:nvPr/>
        </p:nvCxnSpPr>
        <p:spPr>
          <a:xfrm flipV="1">
            <a:off x="3163595" y="3404950"/>
            <a:ext cx="2074038" cy="10421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omputer with a keyboard and a keypad&#10;&#10;Description automatically generated">
            <a:extLst>
              <a:ext uri="{FF2B5EF4-FFF2-40B4-BE49-F238E27FC236}">
                <a16:creationId xmlns:a16="http://schemas.microsoft.com/office/drawing/2014/main" id="{6ECE54C4-65B5-D139-C45B-F579146FA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050" y="3630413"/>
            <a:ext cx="2666400" cy="26664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548804-306C-DF3C-CB36-6A8FEE25E3C0}"/>
              </a:ext>
            </a:extLst>
          </p:cNvPr>
          <p:cNvCxnSpPr>
            <a:cxnSpLocks/>
          </p:cNvCxnSpPr>
          <p:nvPr/>
        </p:nvCxnSpPr>
        <p:spPr>
          <a:xfrm>
            <a:off x="5536354" y="3425159"/>
            <a:ext cx="1073335" cy="13209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52A9A8-4FA1-2C0C-24CF-B39DF269D007}"/>
              </a:ext>
            </a:extLst>
          </p:cNvPr>
          <p:cNvCxnSpPr>
            <a:cxnSpLocks/>
          </p:cNvCxnSpPr>
          <p:nvPr/>
        </p:nvCxnSpPr>
        <p:spPr>
          <a:xfrm flipV="1">
            <a:off x="8708516" y="3966925"/>
            <a:ext cx="1331368" cy="10330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B564FD-A35E-6880-8BF7-139F0B80C4C8}"/>
              </a:ext>
            </a:extLst>
          </p:cNvPr>
          <p:cNvCxnSpPr>
            <a:cxnSpLocks/>
          </p:cNvCxnSpPr>
          <p:nvPr/>
        </p:nvCxnSpPr>
        <p:spPr>
          <a:xfrm flipV="1">
            <a:off x="8708516" y="4865997"/>
            <a:ext cx="1576086" cy="13396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79596D-EEB4-9A12-308A-BAF33EB5515E}"/>
              </a:ext>
            </a:extLst>
          </p:cNvPr>
          <p:cNvCxnSpPr>
            <a:cxnSpLocks/>
          </p:cNvCxnSpPr>
          <p:nvPr/>
        </p:nvCxnSpPr>
        <p:spPr>
          <a:xfrm>
            <a:off x="8708516" y="4999964"/>
            <a:ext cx="1331368" cy="8201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D8D26CBF-C8DE-391E-9B5E-A2199A7C4CE0}"/>
              </a:ext>
            </a:extLst>
          </p:cNvPr>
          <p:cNvSpPr txBox="1">
            <a:spLocks/>
          </p:cNvSpPr>
          <p:nvPr/>
        </p:nvSpPr>
        <p:spPr bwMode="gray">
          <a:xfrm>
            <a:off x="9876892" y="3538150"/>
            <a:ext cx="188136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rgbClr val="FF0000"/>
                </a:solidFill>
              </a:rPr>
              <a:t>Red Mangroves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D5F9748-214B-7AE5-D443-62D2AD4D421A}"/>
              </a:ext>
            </a:extLst>
          </p:cNvPr>
          <p:cNvSpPr txBox="1">
            <a:spLocks/>
          </p:cNvSpPr>
          <p:nvPr/>
        </p:nvSpPr>
        <p:spPr bwMode="gray">
          <a:xfrm>
            <a:off x="9815416" y="4641526"/>
            <a:ext cx="192419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rgbClr val="00B0F0"/>
                </a:solidFill>
              </a:rPr>
              <a:t>White Mangroves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6721FDF-C7E8-DE51-9345-6384E0BCDF78}"/>
              </a:ext>
            </a:extLst>
          </p:cNvPr>
          <p:cNvSpPr txBox="1">
            <a:spLocks/>
          </p:cNvSpPr>
          <p:nvPr/>
        </p:nvSpPr>
        <p:spPr bwMode="gray">
          <a:xfrm>
            <a:off x="9762363" y="5533927"/>
            <a:ext cx="192419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Black Mangroves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FCDD8E-287D-8095-DFA1-037D42BAB055}"/>
              </a:ext>
            </a:extLst>
          </p:cNvPr>
          <p:cNvCxnSpPr>
            <a:cxnSpLocks/>
          </p:cNvCxnSpPr>
          <p:nvPr/>
        </p:nvCxnSpPr>
        <p:spPr>
          <a:xfrm flipV="1">
            <a:off x="8310536" y="2874858"/>
            <a:ext cx="0" cy="106018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574A27-59EE-5CC1-AB26-C28419B46CD1}"/>
              </a:ext>
            </a:extLst>
          </p:cNvPr>
          <p:cNvCxnSpPr>
            <a:cxnSpLocks/>
          </p:cNvCxnSpPr>
          <p:nvPr/>
        </p:nvCxnSpPr>
        <p:spPr>
          <a:xfrm flipV="1">
            <a:off x="8336282" y="3106884"/>
            <a:ext cx="1052574" cy="81758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C6F90528-FE56-2C7A-6B9B-E31EC5D5E44D}"/>
              </a:ext>
            </a:extLst>
          </p:cNvPr>
          <p:cNvSpPr txBox="1">
            <a:spLocks/>
          </p:cNvSpPr>
          <p:nvPr/>
        </p:nvSpPr>
        <p:spPr bwMode="gray">
          <a:xfrm>
            <a:off x="8951713" y="2579225"/>
            <a:ext cx="1952606" cy="70696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rgbClr val="FFC000"/>
                </a:solidFill>
              </a:rPr>
              <a:t>Stressed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07178A1-1CB7-BB81-D022-A58546671C0D}"/>
              </a:ext>
            </a:extLst>
          </p:cNvPr>
          <p:cNvSpPr txBox="1">
            <a:spLocks/>
          </p:cNvSpPr>
          <p:nvPr/>
        </p:nvSpPr>
        <p:spPr bwMode="gray">
          <a:xfrm>
            <a:off x="7359979" y="2314126"/>
            <a:ext cx="1952606" cy="70696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rgbClr val="92D050"/>
                </a:solidFill>
              </a:rPr>
              <a:t>Healthy</a:t>
            </a:r>
            <a:endParaRPr lang="en-US" sz="2400" b="1" dirty="0">
              <a:solidFill>
                <a:srgbClr val="92D050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06BEE1E-D56D-73FE-AD79-E2888E2788D3}"/>
              </a:ext>
            </a:extLst>
          </p:cNvPr>
          <p:cNvSpPr txBox="1">
            <a:spLocks/>
          </p:cNvSpPr>
          <p:nvPr/>
        </p:nvSpPr>
        <p:spPr bwMode="gray">
          <a:xfrm>
            <a:off x="503156" y="3258953"/>
            <a:ext cx="192419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Sunlight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90EFCF8-864A-0D59-A6F5-DA9B9277C6DA}"/>
              </a:ext>
            </a:extLst>
          </p:cNvPr>
          <p:cNvSpPr txBox="1">
            <a:spLocks/>
          </p:cNvSpPr>
          <p:nvPr/>
        </p:nvSpPr>
        <p:spPr bwMode="gray">
          <a:xfrm rot="20011609">
            <a:off x="2916491" y="3355553"/>
            <a:ext cx="192419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Reflection from leaves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60182BD-36B4-A53F-862A-9DE339E3B076}"/>
              </a:ext>
            </a:extLst>
          </p:cNvPr>
          <p:cNvSpPr txBox="1">
            <a:spLocks/>
          </p:cNvSpPr>
          <p:nvPr/>
        </p:nvSpPr>
        <p:spPr bwMode="gray">
          <a:xfrm>
            <a:off x="317930" y="5132553"/>
            <a:ext cx="192419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Mangrove Forest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2FAA2D92-571D-397E-7ED1-ED64C9332009}"/>
              </a:ext>
            </a:extLst>
          </p:cNvPr>
          <p:cNvSpPr txBox="1">
            <a:spLocks/>
          </p:cNvSpPr>
          <p:nvPr/>
        </p:nvSpPr>
        <p:spPr bwMode="gray">
          <a:xfrm>
            <a:off x="3355110" y="1306069"/>
            <a:ext cx="450765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Drone takes measurements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EDBA63B-5BFE-1561-F690-E9C4C8E72741}"/>
              </a:ext>
            </a:extLst>
          </p:cNvPr>
          <p:cNvSpPr txBox="1">
            <a:spLocks/>
          </p:cNvSpPr>
          <p:nvPr/>
        </p:nvSpPr>
        <p:spPr bwMode="gray">
          <a:xfrm rot="3134243">
            <a:off x="5417955" y="3399740"/>
            <a:ext cx="18995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Data Processing</a:t>
            </a:r>
          </a:p>
        </p:txBody>
      </p:sp>
      <p:sp>
        <p:nvSpPr>
          <p:cNvPr id="34" name="Sun 33">
            <a:extLst>
              <a:ext uri="{FF2B5EF4-FFF2-40B4-BE49-F238E27FC236}">
                <a16:creationId xmlns:a16="http://schemas.microsoft.com/office/drawing/2014/main" id="{526A31D7-2F2F-55AC-CC49-8DEF3C399D66}"/>
              </a:ext>
            </a:extLst>
          </p:cNvPr>
          <p:cNvSpPr>
            <a:spLocks noChangeAspect="1"/>
          </p:cNvSpPr>
          <p:nvPr/>
        </p:nvSpPr>
        <p:spPr>
          <a:xfrm>
            <a:off x="696111" y="1306069"/>
            <a:ext cx="2018735" cy="2018415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EC64E3-C885-C2B5-9D0C-1073ABDFF822}"/>
              </a:ext>
            </a:extLst>
          </p:cNvPr>
          <p:cNvSpPr txBox="1"/>
          <p:nvPr/>
        </p:nvSpPr>
        <p:spPr>
          <a:xfrm>
            <a:off x="11833500" y="2054"/>
            <a:ext cx="31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41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C7B5-A52B-49D8-6CDA-93E3BA11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6" name="Content Placeholder 5" descr="A map of the country&#10;&#10;Description automatically generated">
            <a:extLst>
              <a:ext uri="{FF2B5EF4-FFF2-40B4-BE49-F238E27FC236}">
                <a16:creationId xmlns:a16="http://schemas.microsoft.com/office/drawing/2014/main" id="{0E8BEF44-4CB4-0592-CFAE-1C8A4732A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7443" y="3830220"/>
            <a:ext cx="3686262" cy="2812336"/>
          </a:xfr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155C6D48-A9A4-CAAB-E59E-A3016D984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EBEF9D-C61A-6B73-7428-F93C9A90CA9B}"/>
              </a:ext>
            </a:extLst>
          </p:cNvPr>
          <p:cNvSpPr txBox="1"/>
          <p:nvPr/>
        </p:nvSpPr>
        <p:spPr>
          <a:xfrm>
            <a:off x="475015" y="2469451"/>
            <a:ext cx="7392428" cy="4610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dirty="0"/>
              <a:t>Reflectance spectra </a:t>
            </a:r>
            <a:r>
              <a:rPr lang="en-US" b="1" dirty="0">
                <a:solidFill>
                  <a:schemeClr val="accent1"/>
                </a:solidFill>
              </a:rPr>
              <a:t>every nanometer from 350-2500 nm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798 mangroves </a:t>
            </a:r>
            <a:r>
              <a:rPr lang="en-US" dirty="0"/>
              <a:t>across five locations:</a:t>
            </a:r>
          </a:p>
          <a:p>
            <a:pPr marL="742950" lvl="1" indent="-285750">
              <a:buClr>
                <a:schemeClr val="tx2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250 Red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GB" i="0" dirty="0">
                <a:solidFill>
                  <a:srgbClr val="FF0000"/>
                </a:solidFill>
                <a:effectLst/>
              </a:rPr>
              <a:t>Rhizophora mangle)</a:t>
            </a:r>
            <a:endParaRPr lang="en-US" dirty="0">
              <a:solidFill>
                <a:srgbClr val="FF0000"/>
              </a:solidFill>
            </a:endParaRPr>
          </a:p>
          <a:p>
            <a:pPr marL="742950" lvl="1" indent="-285750">
              <a:buClr>
                <a:schemeClr val="tx2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00B0F0"/>
                </a:solidFill>
              </a:rPr>
              <a:t>218 White 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GB" b="0" i="0" dirty="0" err="1">
                <a:solidFill>
                  <a:srgbClr val="00B0F0"/>
                </a:solidFill>
                <a:effectLst/>
              </a:rPr>
              <a:t>Laguncularia</a:t>
            </a:r>
            <a:r>
              <a:rPr lang="en-GB" b="0" i="0" dirty="0">
                <a:solidFill>
                  <a:srgbClr val="00B0F0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00B0F0"/>
                </a:solidFill>
                <a:effectLst/>
              </a:rPr>
              <a:t>racemosa</a:t>
            </a:r>
            <a:r>
              <a:rPr lang="en-US" dirty="0">
                <a:solidFill>
                  <a:srgbClr val="00B0F0"/>
                </a:solidFill>
              </a:rPr>
              <a:t>)</a:t>
            </a:r>
            <a:endParaRPr lang="en-US" b="1" dirty="0">
              <a:solidFill>
                <a:srgbClr val="00B0F0"/>
              </a:solidFill>
            </a:endParaRPr>
          </a:p>
          <a:p>
            <a:pPr marL="742950" lvl="1" indent="-285750">
              <a:buClr>
                <a:schemeClr val="tx2"/>
              </a:buClr>
              <a:buFont typeface="Wingdings" pitchFamily="2" charset="2"/>
              <a:buChar char="Ø"/>
            </a:pPr>
            <a:r>
              <a:rPr lang="en-US" b="1" dirty="0"/>
              <a:t>330 Black </a:t>
            </a:r>
            <a:r>
              <a:rPr lang="en-US" dirty="0"/>
              <a:t>(</a:t>
            </a:r>
            <a:r>
              <a:rPr lang="en-GB" b="0" i="0" dirty="0" err="1">
                <a:effectLst/>
              </a:rPr>
              <a:t>Avicennia</a:t>
            </a:r>
            <a:r>
              <a:rPr lang="en-GB" b="0" i="0" dirty="0">
                <a:effectLst/>
              </a:rPr>
              <a:t> </a:t>
            </a:r>
            <a:r>
              <a:rPr lang="en-GB" b="0" i="0" dirty="0" err="1">
                <a:effectLst/>
              </a:rPr>
              <a:t>germinans</a:t>
            </a:r>
            <a:r>
              <a:rPr lang="en-US" dirty="0"/>
              <a:t>)</a:t>
            </a:r>
            <a:endParaRPr lang="en-US" b="1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dirty="0"/>
              <a:t>Manually collected from Suriname using an ASD </a:t>
            </a:r>
            <a:r>
              <a:rPr lang="en-US" dirty="0" err="1"/>
              <a:t>FieldSpec</a:t>
            </a:r>
            <a:r>
              <a:rPr lang="en-US" dirty="0"/>
              <a:t> 4 Spectrograph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b="1" dirty="0" err="1">
                <a:solidFill>
                  <a:schemeClr val="accent1"/>
                </a:solidFill>
              </a:rPr>
              <a:t>Normalised</a:t>
            </a:r>
            <a:r>
              <a:rPr lang="en-US" dirty="0"/>
              <a:t> to reference reflectance values from a </a:t>
            </a:r>
            <a:r>
              <a:rPr lang="en-US" dirty="0" err="1"/>
              <a:t>Spectralon</a:t>
            </a:r>
            <a:r>
              <a:rPr lang="en-US" dirty="0"/>
              <a:t> panel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</a:rPr>
              <a:t>Assumption</a:t>
            </a:r>
            <a:r>
              <a:rPr lang="en-US" dirty="0"/>
              <a:t>: The</a:t>
            </a:r>
            <a:r>
              <a:rPr lang="en-US" baseline="0" dirty="0"/>
              <a:t> dataset is representative of the entire mangrove population</a:t>
            </a:r>
            <a:endParaRPr lang="en-US" dirty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37ADC-998A-F321-3310-F25CFE75B79E}"/>
              </a:ext>
            </a:extLst>
          </p:cNvPr>
          <p:cNvSpPr txBox="1"/>
          <p:nvPr/>
        </p:nvSpPr>
        <p:spPr>
          <a:xfrm>
            <a:off x="9710574" y="6642556"/>
            <a:ext cx="19307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0" i="0" strike="noStrike" dirty="0">
                <a:effectLst/>
              </a:rPr>
              <a:t>Map of Suriname with national flag</a:t>
            </a:r>
            <a:endParaRPr lang="en-US" sz="800" dirty="0"/>
          </a:p>
        </p:txBody>
      </p:sp>
      <p:pic>
        <p:nvPicPr>
          <p:cNvPr id="13" name="Picture 12" descr="A machine with a cable&#10;&#10;Description automatically generated">
            <a:extLst>
              <a:ext uri="{FF2B5EF4-FFF2-40B4-BE49-F238E27FC236}">
                <a16:creationId xmlns:a16="http://schemas.microsoft.com/office/drawing/2014/main" id="{696990FB-211D-46FA-8B41-6B4BDBDD0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182" y="2232521"/>
            <a:ext cx="2036042" cy="14543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024828-EC1C-68C7-864E-3F91E1E506C1}"/>
              </a:ext>
            </a:extLst>
          </p:cNvPr>
          <p:cNvSpPr txBox="1"/>
          <p:nvPr/>
        </p:nvSpPr>
        <p:spPr>
          <a:xfrm>
            <a:off x="8655556" y="3602848"/>
            <a:ext cx="2371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0" i="0" strike="noStrike" dirty="0">
                <a:effectLst/>
              </a:rPr>
              <a:t>ASD </a:t>
            </a:r>
            <a:r>
              <a:rPr lang="en-GB" sz="800" b="0" i="0" strike="noStrike" dirty="0" err="1">
                <a:effectLst/>
              </a:rPr>
              <a:t>FieldSpec</a:t>
            </a:r>
            <a:r>
              <a:rPr lang="en-GB" sz="800" b="0" i="0" strike="noStrike" dirty="0">
                <a:effectLst/>
              </a:rPr>
              <a:t> 4 – </a:t>
            </a:r>
            <a:r>
              <a:rPr lang="en-GB" sz="800" b="0" i="0" strike="noStrike" dirty="0" err="1">
                <a:effectLst/>
              </a:rPr>
              <a:t>Analytik.co.uk</a:t>
            </a:r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5918C-A217-FD97-5159-3BE934F57BA8}"/>
              </a:ext>
            </a:extLst>
          </p:cNvPr>
          <p:cNvSpPr txBox="1"/>
          <p:nvPr/>
        </p:nvSpPr>
        <p:spPr>
          <a:xfrm>
            <a:off x="11833500" y="2054"/>
            <a:ext cx="31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14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6727192-9E21-96B2-26E6-075B2D4780DE}"/>
              </a:ext>
            </a:extLst>
          </p:cNvPr>
          <p:cNvCxnSpPr>
            <a:cxnSpLocks/>
          </p:cNvCxnSpPr>
          <p:nvPr/>
        </p:nvCxnSpPr>
        <p:spPr>
          <a:xfrm>
            <a:off x="10490492" y="4597445"/>
            <a:ext cx="0" cy="519776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73342D1-EC7D-BC5D-6300-2FA81D68E612}"/>
              </a:ext>
            </a:extLst>
          </p:cNvPr>
          <p:cNvSpPr/>
          <p:nvPr/>
        </p:nvSpPr>
        <p:spPr>
          <a:xfrm>
            <a:off x="9238545" y="5089299"/>
            <a:ext cx="2503894" cy="1429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Indirect Discrimination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E65985-3340-C439-4501-0DF9B017E484}"/>
              </a:ext>
            </a:extLst>
          </p:cNvPr>
          <p:cNvCxnSpPr>
            <a:cxnSpLocks/>
          </p:cNvCxnSpPr>
          <p:nvPr/>
        </p:nvCxnSpPr>
        <p:spPr>
          <a:xfrm>
            <a:off x="6554322" y="4684602"/>
            <a:ext cx="0" cy="519776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450D40-1403-F264-69FE-FB34F9EB000C}"/>
              </a:ext>
            </a:extLst>
          </p:cNvPr>
          <p:cNvCxnSpPr>
            <a:cxnSpLocks/>
          </p:cNvCxnSpPr>
          <p:nvPr/>
        </p:nvCxnSpPr>
        <p:spPr>
          <a:xfrm>
            <a:off x="8140779" y="2310418"/>
            <a:ext cx="0" cy="836035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4404193-64B3-00DC-7EC3-A3EF9D644961}"/>
              </a:ext>
            </a:extLst>
          </p:cNvPr>
          <p:cNvCxnSpPr>
            <a:cxnSpLocks/>
          </p:cNvCxnSpPr>
          <p:nvPr/>
        </p:nvCxnSpPr>
        <p:spPr>
          <a:xfrm>
            <a:off x="4443007" y="3575337"/>
            <a:ext cx="0" cy="836035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2E06BC-377C-F291-F9BF-57AEA8CEFC00}"/>
              </a:ext>
            </a:extLst>
          </p:cNvPr>
          <p:cNvCxnSpPr>
            <a:cxnSpLocks/>
          </p:cNvCxnSpPr>
          <p:nvPr/>
        </p:nvCxnSpPr>
        <p:spPr>
          <a:xfrm>
            <a:off x="1302745" y="2392581"/>
            <a:ext cx="0" cy="86218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4978F9D-00B9-A017-5DD2-0779E342072D}"/>
              </a:ext>
            </a:extLst>
          </p:cNvPr>
          <p:cNvCxnSpPr>
            <a:cxnSpLocks/>
          </p:cNvCxnSpPr>
          <p:nvPr/>
        </p:nvCxnSpPr>
        <p:spPr>
          <a:xfrm>
            <a:off x="1972738" y="3705020"/>
            <a:ext cx="0" cy="1004852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hevron 67">
            <a:extLst>
              <a:ext uri="{FF2B5EF4-FFF2-40B4-BE49-F238E27FC236}">
                <a16:creationId xmlns:a16="http://schemas.microsoft.com/office/drawing/2014/main" id="{40E4EE45-FE31-736D-B426-C9564BB41E96}"/>
              </a:ext>
            </a:extLst>
          </p:cNvPr>
          <p:cNvSpPr/>
          <p:nvPr/>
        </p:nvSpPr>
        <p:spPr>
          <a:xfrm rot="16200000">
            <a:off x="764093" y="1890763"/>
            <a:ext cx="1960082" cy="3488268"/>
          </a:xfrm>
          <a:prstGeom prst="chevron">
            <a:avLst>
              <a:gd name="adj" fmla="val 4746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Chevron 68">
            <a:extLst>
              <a:ext uri="{FF2B5EF4-FFF2-40B4-BE49-F238E27FC236}">
                <a16:creationId xmlns:a16="http://schemas.microsoft.com/office/drawing/2014/main" id="{10A5F87E-23DE-A896-EBD0-F657D402D79B}"/>
              </a:ext>
            </a:extLst>
          </p:cNvPr>
          <p:cNvSpPr/>
          <p:nvPr/>
        </p:nvSpPr>
        <p:spPr>
          <a:xfrm rot="5400000">
            <a:off x="4235428" y="2811244"/>
            <a:ext cx="1960082" cy="3488268"/>
          </a:xfrm>
          <a:prstGeom prst="chevron">
            <a:avLst>
              <a:gd name="adj" fmla="val 4746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Chevron 69">
            <a:extLst>
              <a:ext uri="{FF2B5EF4-FFF2-40B4-BE49-F238E27FC236}">
                <a16:creationId xmlns:a16="http://schemas.microsoft.com/office/drawing/2014/main" id="{098DC223-B501-41E3-A8B7-463FE22C8984}"/>
              </a:ext>
            </a:extLst>
          </p:cNvPr>
          <p:cNvSpPr/>
          <p:nvPr/>
        </p:nvSpPr>
        <p:spPr>
          <a:xfrm rot="16200000">
            <a:off x="7672893" y="1915573"/>
            <a:ext cx="1960082" cy="3488268"/>
          </a:xfrm>
          <a:prstGeom prst="chevron">
            <a:avLst>
              <a:gd name="adj" fmla="val 4746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Chevron 70">
            <a:extLst>
              <a:ext uri="{FF2B5EF4-FFF2-40B4-BE49-F238E27FC236}">
                <a16:creationId xmlns:a16="http://schemas.microsoft.com/office/drawing/2014/main" id="{A0BFF435-96A6-E3BD-EFAA-E1EE534E2FE1}"/>
              </a:ext>
            </a:extLst>
          </p:cNvPr>
          <p:cNvSpPr/>
          <p:nvPr/>
        </p:nvSpPr>
        <p:spPr>
          <a:xfrm rot="5400000">
            <a:off x="11149286" y="2845993"/>
            <a:ext cx="1960082" cy="3488268"/>
          </a:xfrm>
          <a:prstGeom prst="chevron">
            <a:avLst>
              <a:gd name="adj" fmla="val 4746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BB893AB-A058-25BF-BD97-ABA7294716F0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0" y="3182086"/>
            <a:ext cx="1761067" cy="918017"/>
          </a:xfrm>
          <a:prstGeom prst="line">
            <a:avLst/>
          </a:prstGeom>
          <a:ln w="508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BF17C06-B296-6138-A2E0-125A5106F078}"/>
              </a:ext>
            </a:extLst>
          </p:cNvPr>
          <p:cNvCxnSpPr>
            <a:cxnSpLocks/>
          </p:cNvCxnSpPr>
          <p:nvPr/>
        </p:nvCxnSpPr>
        <p:spPr>
          <a:xfrm>
            <a:off x="1811865" y="3182086"/>
            <a:ext cx="3403604" cy="1860831"/>
          </a:xfrm>
          <a:prstGeom prst="line">
            <a:avLst/>
          </a:prstGeom>
          <a:ln w="508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725D4CD-5B7D-74BA-CE9D-028066508EA8}"/>
              </a:ext>
            </a:extLst>
          </p:cNvPr>
          <p:cNvCxnSpPr>
            <a:cxnSpLocks/>
          </p:cNvCxnSpPr>
          <p:nvPr/>
        </p:nvCxnSpPr>
        <p:spPr>
          <a:xfrm flipV="1">
            <a:off x="5215469" y="3182086"/>
            <a:ext cx="3437465" cy="1860831"/>
          </a:xfrm>
          <a:prstGeom prst="line">
            <a:avLst/>
          </a:prstGeom>
          <a:ln w="508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0920FA4-9F6F-4ED6-9B7D-DA2260C320B9}"/>
              </a:ext>
            </a:extLst>
          </p:cNvPr>
          <p:cNvCxnSpPr>
            <a:cxnSpLocks/>
          </p:cNvCxnSpPr>
          <p:nvPr/>
        </p:nvCxnSpPr>
        <p:spPr>
          <a:xfrm>
            <a:off x="8652934" y="3182086"/>
            <a:ext cx="3488268" cy="1876357"/>
          </a:xfrm>
          <a:prstGeom prst="line">
            <a:avLst/>
          </a:prstGeom>
          <a:ln w="508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5B782E-D84C-A0AF-B3D1-496BBC63CDE2}"/>
              </a:ext>
            </a:extLst>
          </p:cNvPr>
          <p:cNvCxnSpPr>
            <a:cxnSpLocks/>
          </p:cNvCxnSpPr>
          <p:nvPr/>
        </p:nvCxnSpPr>
        <p:spPr>
          <a:xfrm flipV="1">
            <a:off x="12192000" y="4100103"/>
            <a:ext cx="1896533" cy="958340"/>
          </a:xfrm>
          <a:prstGeom prst="line">
            <a:avLst/>
          </a:prstGeom>
          <a:ln w="508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B904912-60EE-4322-BF77-04261603D8D3}"/>
              </a:ext>
            </a:extLst>
          </p:cNvPr>
          <p:cNvSpPr/>
          <p:nvPr/>
        </p:nvSpPr>
        <p:spPr>
          <a:xfrm>
            <a:off x="50798" y="1021431"/>
            <a:ext cx="2503894" cy="1429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Spectra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5A634E2-F3A2-E5C6-4441-EB19D9D6E902}"/>
              </a:ext>
            </a:extLst>
          </p:cNvPr>
          <p:cNvSpPr/>
          <p:nvPr/>
        </p:nvSpPr>
        <p:spPr>
          <a:xfrm>
            <a:off x="734050" y="4141074"/>
            <a:ext cx="2503894" cy="1429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Binning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1D7F43-B1DD-6EE9-72AC-84EF426CB5EF}"/>
              </a:ext>
            </a:extLst>
          </p:cNvPr>
          <p:cNvSpPr/>
          <p:nvPr/>
        </p:nvSpPr>
        <p:spPr>
          <a:xfrm>
            <a:off x="3191060" y="2334010"/>
            <a:ext cx="2503894" cy="1429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Variance and P-values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BC85A28-C9A8-4602-66B6-8D0540F1DD6A}"/>
              </a:ext>
            </a:extLst>
          </p:cNvPr>
          <p:cNvSpPr/>
          <p:nvPr/>
        </p:nvSpPr>
        <p:spPr>
          <a:xfrm>
            <a:off x="6908800" y="1119816"/>
            <a:ext cx="2503894" cy="1429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Cleansing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7057D4B-AF82-40AB-F1AB-8530642B02D7}"/>
              </a:ext>
            </a:extLst>
          </p:cNvPr>
          <p:cNvSpPr/>
          <p:nvPr/>
        </p:nvSpPr>
        <p:spPr>
          <a:xfrm>
            <a:off x="5302375" y="5176456"/>
            <a:ext cx="2503894" cy="1429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Discrimination</a:t>
            </a:r>
          </a:p>
        </p:txBody>
      </p:sp>
      <p:pic>
        <p:nvPicPr>
          <p:cNvPr id="86" name="Picture 85" descr="Logo&#10;&#10;Description automatically generated with medium confidence">
            <a:extLst>
              <a:ext uri="{FF2B5EF4-FFF2-40B4-BE49-F238E27FC236}">
                <a16:creationId xmlns:a16="http://schemas.microsoft.com/office/drawing/2014/main" id="{9DBB505C-403D-EBBB-E340-41058D68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81DFE59-1F19-C59F-4D29-E3002D50EB99}"/>
              </a:ext>
            </a:extLst>
          </p:cNvPr>
          <p:cNvSpPr txBox="1"/>
          <p:nvPr/>
        </p:nvSpPr>
        <p:spPr>
          <a:xfrm>
            <a:off x="11833500" y="2054"/>
            <a:ext cx="31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8B9F6-01D5-11F7-961A-5B0E823BD683}"/>
              </a:ext>
            </a:extLst>
          </p:cNvPr>
          <p:cNvSpPr txBox="1"/>
          <p:nvPr/>
        </p:nvSpPr>
        <p:spPr>
          <a:xfrm>
            <a:off x="45594" y="157073"/>
            <a:ext cx="7071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Method – Statistical Approach</a:t>
            </a:r>
          </a:p>
        </p:txBody>
      </p:sp>
    </p:spTree>
    <p:extLst>
      <p:ext uri="{BB962C8B-B14F-4D97-AF65-F5344CB8AC3E}">
        <p14:creationId xmlns:p14="http://schemas.microsoft.com/office/powerpoint/2010/main" val="316189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Logo&#10;&#10;Description automatically generated with medium confidence">
            <a:extLst>
              <a:ext uri="{FF2B5EF4-FFF2-40B4-BE49-F238E27FC236}">
                <a16:creationId xmlns:a16="http://schemas.microsoft.com/office/drawing/2014/main" id="{9DBB505C-403D-EBBB-E340-41058D68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81DFE59-1F19-C59F-4D29-E3002D50EB99}"/>
              </a:ext>
            </a:extLst>
          </p:cNvPr>
          <p:cNvSpPr txBox="1"/>
          <p:nvPr/>
        </p:nvSpPr>
        <p:spPr>
          <a:xfrm>
            <a:off x="11833500" y="2054"/>
            <a:ext cx="31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3B7E7B-F05F-A69D-AC01-E8DE38C28120}"/>
              </a:ext>
            </a:extLst>
          </p:cNvPr>
          <p:cNvSpPr/>
          <p:nvPr/>
        </p:nvSpPr>
        <p:spPr>
          <a:xfrm>
            <a:off x="-9771" y="427000"/>
            <a:ext cx="12176372" cy="6383216"/>
          </a:xfrm>
          <a:prstGeom prst="ellipse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3200" dirty="0"/>
              <a:t>Plot Spectra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97190-DF2B-9188-57BB-C4D942CB36A2}"/>
              </a:ext>
            </a:extLst>
          </p:cNvPr>
          <p:cNvSpPr txBox="1"/>
          <p:nvPr/>
        </p:nvSpPr>
        <p:spPr>
          <a:xfrm>
            <a:off x="2500409" y="5023520"/>
            <a:ext cx="694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Normalised</a:t>
            </a:r>
            <a:r>
              <a:rPr lang="en-US" dirty="0">
                <a:solidFill>
                  <a:schemeClr val="bg1"/>
                </a:solidFill>
              </a:rPr>
              <a:t> reflectance values across 2151 wavelengths between 350 – 2500 nm for each species</a:t>
            </a:r>
          </a:p>
        </p:txBody>
      </p:sp>
      <p:pic>
        <p:nvPicPr>
          <p:cNvPr id="9" name="Picture 8" descr="A black line graph with numbers and numbers&#10;&#10;Description automatically generated">
            <a:extLst>
              <a:ext uri="{FF2B5EF4-FFF2-40B4-BE49-F238E27FC236}">
                <a16:creationId xmlns:a16="http://schemas.microsoft.com/office/drawing/2014/main" id="{E0FFB762-B579-1075-260D-DAFDBC16A1F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14454" y="2491518"/>
            <a:ext cx="3740400" cy="2221200"/>
          </a:xfrm>
          <a:prstGeom prst="rect">
            <a:avLst/>
          </a:prstGeom>
        </p:spPr>
      </p:pic>
      <p:pic>
        <p:nvPicPr>
          <p:cNvPr id="10" name="Picture 9" descr="A blue line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01AF0BFC-D676-0A4D-3A71-F7426D09C4B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04800" y="2491518"/>
            <a:ext cx="3740400" cy="2221200"/>
          </a:xfrm>
          <a:prstGeom prst="rect">
            <a:avLst/>
          </a:prstGeom>
        </p:spPr>
      </p:pic>
      <p:pic>
        <p:nvPicPr>
          <p:cNvPr id="11" name="Picture 10" descr="A red line graph with numbers&#10;&#10;Description automatically generated">
            <a:extLst>
              <a:ext uri="{FF2B5EF4-FFF2-40B4-BE49-F238E27FC236}">
                <a16:creationId xmlns:a16="http://schemas.microsoft.com/office/drawing/2014/main" id="{791D8CF9-BFFB-8718-F0C5-CCB35D38B34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8616" y="2495608"/>
            <a:ext cx="37404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 descr="Logo&#10;&#10;Description automatically generated with medium confidence">
            <a:extLst>
              <a:ext uri="{FF2B5EF4-FFF2-40B4-BE49-F238E27FC236}">
                <a16:creationId xmlns:a16="http://schemas.microsoft.com/office/drawing/2014/main" id="{9DBB505C-403D-EBBB-E340-41058D68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56117" y="355298"/>
            <a:ext cx="1054104" cy="43663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81DFE59-1F19-C59F-4D29-E3002D50EB99}"/>
              </a:ext>
            </a:extLst>
          </p:cNvPr>
          <p:cNvSpPr txBox="1"/>
          <p:nvPr/>
        </p:nvSpPr>
        <p:spPr>
          <a:xfrm>
            <a:off x="11833500" y="2054"/>
            <a:ext cx="312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B641BC-A4EC-B30F-9F53-0165D131A179}"/>
              </a:ext>
            </a:extLst>
          </p:cNvPr>
          <p:cNvSpPr/>
          <p:nvPr/>
        </p:nvSpPr>
        <p:spPr>
          <a:xfrm>
            <a:off x="-9771" y="427000"/>
            <a:ext cx="12176372" cy="6383216"/>
          </a:xfrm>
          <a:prstGeom prst="ellipse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z="3200" dirty="0"/>
              <a:t>Data Binning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9EC8916-3674-0136-E4DE-05FB5D1657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0543292"/>
              </p:ext>
            </p:extLst>
          </p:nvPr>
        </p:nvGraphicFramePr>
        <p:xfrm>
          <a:off x="1121213" y="2130059"/>
          <a:ext cx="6098106" cy="289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46">
                  <a:extLst>
                    <a:ext uri="{9D8B030D-6E8A-4147-A177-3AD203B41FA5}">
                      <a16:colId xmlns:a16="http://schemas.microsoft.com/office/drawing/2014/main" val="30905392"/>
                    </a:ext>
                  </a:extLst>
                </a:gridCol>
                <a:gridCol w="1309862">
                  <a:extLst>
                    <a:ext uri="{9D8B030D-6E8A-4147-A177-3AD203B41FA5}">
                      <a16:colId xmlns:a16="http://schemas.microsoft.com/office/drawing/2014/main" val="3425219131"/>
                    </a:ext>
                  </a:extLst>
                </a:gridCol>
                <a:gridCol w="2227898">
                  <a:extLst>
                    <a:ext uri="{9D8B030D-6E8A-4147-A177-3AD203B41FA5}">
                      <a16:colId xmlns:a16="http://schemas.microsoft.com/office/drawing/2014/main" val="1620998091"/>
                    </a:ext>
                  </a:extLst>
                </a:gridCol>
              </a:tblGrid>
              <a:tr h="1110988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Wavelength Range (nm)</a:t>
                      </a:r>
                      <a:endParaRPr lang="en-GB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Bin Size</a:t>
                      </a:r>
                      <a:endParaRPr lang="en-GB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Uncertainty (± nm)</a:t>
                      </a: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826242"/>
                  </a:ext>
                </a:extLst>
              </a:tr>
              <a:tr h="44561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350 – 1051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2915137"/>
                  </a:ext>
                </a:extLst>
              </a:tr>
              <a:tr h="44561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1052 – 2101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776173"/>
                  </a:ext>
                </a:extLst>
              </a:tr>
              <a:tr h="44561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2102 – 2485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6765866"/>
                  </a:ext>
                </a:extLst>
              </a:tr>
              <a:tr h="445618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2486 – 2500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10419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E0472A7-123B-C514-83B3-20BB5F98FE88}"/>
              </a:ext>
            </a:extLst>
          </p:cNvPr>
          <p:cNvSpPr txBox="1"/>
          <p:nvPr/>
        </p:nvSpPr>
        <p:spPr>
          <a:xfrm>
            <a:off x="1121213" y="5343445"/>
            <a:ext cx="960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Number of data points per spectra reduced from 2151 to 372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0B7A8E-854B-7329-85F3-7115181C5C51}"/>
                  </a:ext>
                </a:extLst>
              </p:cNvPr>
              <p:cNvSpPr/>
              <p:nvPr/>
            </p:nvSpPr>
            <p:spPr>
              <a:xfrm>
                <a:off x="8025826" y="2453671"/>
                <a:ext cx="2503894" cy="975329"/>
              </a:xfrm>
              <a:prstGeom prst="ellipse">
                <a:avLst/>
              </a:prstGeom>
              <a:solidFill>
                <a:schemeClr val="tx2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𝜆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=±</m:t>
                    </m:r>
                    <m:f>
                      <m:f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𝐵𝑖𝑛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0B7A8E-854B-7329-85F3-7115181C5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826" y="2453671"/>
                <a:ext cx="2503894" cy="97532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7845E3-8350-7D35-7C62-A7FD950D1AB9}"/>
                  </a:ext>
                </a:extLst>
              </p:cNvPr>
              <p:cNvSpPr/>
              <p:nvPr/>
            </p:nvSpPr>
            <p:spPr>
              <a:xfrm>
                <a:off x="8036693" y="3772160"/>
                <a:ext cx="2503894" cy="975329"/>
              </a:xfrm>
              <a:prstGeom prst="ellipse">
                <a:avLst/>
              </a:prstGeom>
              <a:solidFill>
                <a:schemeClr val="tx2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𝑅𝑒𝑓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E7845E3-8350-7D35-7C62-A7FD950D1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693" y="3772160"/>
                <a:ext cx="2503894" cy="97532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430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5698C03-E3CF-434A-940D-490AF093F78A}">
  <we:reference id="4b785c87-866c-4bad-85d8-5d1ae467ac9a" version="3.12.2.0" store="EXCatalog" storeType="EXCatalog"/>
  <we:alternateReferences>
    <we:reference id="WA104381909" version="3.12.2.0" store="en-GB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{63E8BDA3-84DF-EA48-9C50-5B0785E17FC8}tf10001076</Template>
  <TotalTime>31461</TotalTime>
  <Words>2057</Words>
  <Application>Microsoft Macintosh PowerPoint</Application>
  <PresentationFormat>Widescreen</PresentationFormat>
  <Paragraphs>458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Söhne</vt:lpstr>
      <vt:lpstr>Wingdings</vt:lpstr>
      <vt:lpstr>Wingdings 3</vt:lpstr>
      <vt:lpstr>Ion Boardroom</vt:lpstr>
      <vt:lpstr>Plant Species and Pathogen Identification with Reflectance Spectra, UAV Imagery and Machine Learning</vt:lpstr>
      <vt:lpstr>Introduction</vt:lpstr>
      <vt:lpstr>What are Mangroves?</vt:lpstr>
      <vt:lpstr>Aims</vt:lpstr>
      <vt:lpstr>PowerPoint Presentation</vt:lpstr>
      <vt:lpstr>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Conclusions and Summary</vt:lpstr>
      <vt:lpstr>Appendix I: Where are the Missing Mangroves?</vt:lpstr>
      <vt:lpstr>Appendix II: Hyperparameter Optimisation</vt:lpstr>
      <vt:lpstr>Appendix III: Assumptions – Ambient Light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Species and Pathogen Identification with Reflectance Spectra, UAV Imagery and Machine Learning</dc:title>
  <dc:creator>RYAN, MARK (Student)</dc:creator>
  <cp:lastModifiedBy>RYAN, MARK (Student)</cp:lastModifiedBy>
  <cp:revision>134</cp:revision>
  <dcterms:created xsi:type="dcterms:W3CDTF">2024-01-10T10:42:38Z</dcterms:created>
  <dcterms:modified xsi:type="dcterms:W3CDTF">2024-02-28T09:54:20Z</dcterms:modified>
</cp:coreProperties>
</file>